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sldIdLst>
    <p:sldId id="263" r:id="rId3"/>
    <p:sldId id="269" r:id="rId4"/>
    <p:sldId id="267" r:id="rId5"/>
    <p:sldId id="270" r:id="rId6"/>
    <p:sldId id="280" r:id="rId7"/>
    <p:sldId id="281" r:id="rId8"/>
    <p:sldId id="279" r:id="rId9"/>
    <p:sldId id="277" r:id="rId10"/>
    <p:sldId id="278" r:id="rId11"/>
    <p:sldId id="282" r:id="rId12"/>
    <p:sldId id="283" r:id="rId13"/>
    <p:sldId id="276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38" autoAdjust="0"/>
  </p:normalViewPr>
  <p:slideViewPr>
    <p:cSldViewPr>
      <p:cViewPr>
        <p:scale>
          <a:sx n="100" d="100"/>
          <a:sy n="100" d="100"/>
        </p:scale>
        <p:origin x="-70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B27F0-EE4B-42E9-94D6-FBBAF778A8C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4318CE-FD6F-4B1E-858B-7BC2D38E3E40}">
      <dgm:prSet phldrT="[Text]" custT="1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/>
            <a:t>Institutional </a:t>
          </a:r>
        </a:p>
        <a:p>
          <a:r>
            <a:rPr lang="en-US" sz="1800" b="1" dirty="0" smtClean="0"/>
            <a:t>Data</a:t>
          </a:r>
          <a:endParaRPr lang="en-US" sz="1800" b="1" dirty="0"/>
        </a:p>
      </dgm:t>
    </dgm:pt>
    <dgm:pt modelId="{C7AEA3AF-5BF5-4C8E-BC3B-ABF53FE69065}" type="parTrans" cxnId="{5972FA9B-2C7E-43C9-8AD2-24C6D2C165E8}">
      <dgm:prSet/>
      <dgm:spPr/>
      <dgm:t>
        <a:bodyPr/>
        <a:lstStyle/>
        <a:p>
          <a:endParaRPr lang="en-US"/>
        </a:p>
      </dgm:t>
    </dgm:pt>
    <dgm:pt modelId="{9512028C-58D8-4204-8197-893B68A0D121}" type="sibTrans" cxnId="{5972FA9B-2C7E-43C9-8AD2-24C6D2C165E8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E50BABFC-AF48-4882-9CF0-E27325A67CED}">
      <dgm:prSet phldrT="[Text]" custT="1"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/>
            <a:t>Strategic Plan </a:t>
          </a:r>
        </a:p>
        <a:p>
          <a:r>
            <a:rPr lang="en-US" sz="1800" b="1" dirty="0" smtClean="0"/>
            <a:t>&amp; Outcomes</a:t>
          </a:r>
          <a:endParaRPr lang="en-US" sz="1800" b="1" dirty="0"/>
        </a:p>
      </dgm:t>
    </dgm:pt>
    <dgm:pt modelId="{67C4FADA-5F37-4E22-86EA-AD8B1964B7DC}" type="parTrans" cxnId="{D2C065CB-FF4C-4FAA-AE69-572C12EDBCFF}">
      <dgm:prSet/>
      <dgm:spPr/>
      <dgm:t>
        <a:bodyPr/>
        <a:lstStyle/>
        <a:p>
          <a:endParaRPr lang="en-US"/>
        </a:p>
      </dgm:t>
    </dgm:pt>
    <dgm:pt modelId="{A3D1DC81-82A4-463D-A89F-159908FCA37B}" type="sibTrans" cxnId="{D2C065CB-FF4C-4FAA-AE69-572C12EDBCFF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4CD65F24-CA66-42D9-94BC-96D8AF0CE43C}">
      <dgm:prSet phldrT="[Text]" custT="1"/>
      <dgm:spPr>
        <a:solidFill>
          <a:schemeClr val="tx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/>
            <a:t>Engaging Entire Staff</a:t>
          </a:r>
          <a:endParaRPr lang="en-US" sz="1800" b="1" dirty="0"/>
        </a:p>
      </dgm:t>
    </dgm:pt>
    <dgm:pt modelId="{21E49659-D44B-47B5-9E03-9B004A6D3242}" type="parTrans" cxnId="{FD481F2A-7914-4FCF-B691-FF78264820B5}">
      <dgm:prSet/>
      <dgm:spPr/>
      <dgm:t>
        <a:bodyPr/>
        <a:lstStyle/>
        <a:p>
          <a:endParaRPr lang="en-US"/>
        </a:p>
      </dgm:t>
    </dgm:pt>
    <dgm:pt modelId="{C76A1592-AFEC-4B05-8E4F-707C81294C24}" type="sibTrans" cxnId="{FD481F2A-7914-4FCF-B691-FF78264820B5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94F84C6-D295-4C32-8827-580E3F396A1A}" type="pres">
      <dgm:prSet presAssocID="{A2EB27F0-EE4B-42E9-94D6-FBBAF778A8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42C13-6180-4BB2-B03A-2E83D9683DF8}" type="pres">
      <dgm:prSet presAssocID="{304318CE-FD6F-4B1E-858B-7BC2D38E3E40}" presName="node" presStyleLbl="node1" presStyleIdx="0" presStyleCnt="3" custScaleX="62966" custRadScaleRad="63772" custRadScaleInc="-9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C5451B-FB3D-4764-9C49-E67BB7DF84FB}" type="pres">
      <dgm:prSet presAssocID="{9512028C-58D8-4204-8197-893B68A0D121}" presName="sibTrans" presStyleLbl="sibTrans2D1" presStyleIdx="0" presStyleCnt="3" custScaleX="118191"/>
      <dgm:spPr/>
      <dgm:t>
        <a:bodyPr/>
        <a:lstStyle/>
        <a:p>
          <a:endParaRPr lang="en-US"/>
        </a:p>
      </dgm:t>
    </dgm:pt>
    <dgm:pt modelId="{2702DB2F-2851-4D28-A3B4-BF0FEEA24C25}" type="pres">
      <dgm:prSet presAssocID="{9512028C-58D8-4204-8197-893B68A0D12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4465C7F-2335-4833-9F76-A55C21AFFB36}" type="pres">
      <dgm:prSet presAssocID="{E50BABFC-AF48-4882-9CF0-E27325A67CED}" presName="node" presStyleLbl="node1" presStyleIdx="1" presStyleCnt="3" custScaleX="68427" custRadScaleRad="104571" custRadScaleInc="2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1C8A7-8D8F-4E52-892C-16A0862D5273}" type="pres">
      <dgm:prSet presAssocID="{A3D1DC81-82A4-463D-A89F-159908FCA37B}" presName="sibTrans" presStyleLbl="sibTrans2D1" presStyleIdx="1" presStyleCnt="3" custScaleX="177948"/>
      <dgm:spPr/>
      <dgm:t>
        <a:bodyPr/>
        <a:lstStyle/>
        <a:p>
          <a:endParaRPr lang="en-US"/>
        </a:p>
      </dgm:t>
    </dgm:pt>
    <dgm:pt modelId="{9EDDE26A-36D7-4623-B2D7-78DB19CE07CA}" type="pres">
      <dgm:prSet presAssocID="{A3D1DC81-82A4-463D-A89F-159908FCA37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457C08A-98F0-4C81-BF18-BE2149163A92}" type="pres">
      <dgm:prSet presAssocID="{4CD65F24-CA66-42D9-94BC-96D8AF0CE43C}" presName="node" presStyleLbl="node1" presStyleIdx="2" presStyleCnt="3" custScaleX="62219" custRadScaleRad="116113" custRadScaleInc="3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04CAF-D0FD-4772-8E4E-D2F4502968E3}" type="pres">
      <dgm:prSet presAssocID="{C76A1592-AFEC-4B05-8E4F-707C81294C24}" presName="sibTrans" presStyleLbl="sibTrans2D1" presStyleIdx="2" presStyleCnt="3" custScaleX="112175"/>
      <dgm:spPr/>
      <dgm:t>
        <a:bodyPr/>
        <a:lstStyle/>
        <a:p>
          <a:endParaRPr lang="en-US"/>
        </a:p>
      </dgm:t>
    </dgm:pt>
    <dgm:pt modelId="{8E3B0974-0AEE-406E-B806-2D6D8C2A1362}" type="pres">
      <dgm:prSet presAssocID="{C76A1592-AFEC-4B05-8E4F-707C81294C2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D481F2A-7914-4FCF-B691-FF78264820B5}" srcId="{A2EB27F0-EE4B-42E9-94D6-FBBAF778A8C7}" destId="{4CD65F24-CA66-42D9-94BC-96D8AF0CE43C}" srcOrd="2" destOrd="0" parTransId="{21E49659-D44B-47B5-9E03-9B004A6D3242}" sibTransId="{C76A1592-AFEC-4B05-8E4F-707C81294C24}"/>
    <dgm:cxn modelId="{FE5EEAB1-8635-446B-88F3-5A007C1C5A6D}" type="presOf" srcId="{A3D1DC81-82A4-463D-A89F-159908FCA37B}" destId="{12A1C8A7-8D8F-4E52-892C-16A0862D5273}" srcOrd="0" destOrd="0" presId="urn:microsoft.com/office/officeart/2005/8/layout/cycle7"/>
    <dgm:cxn modelId="{61CF647C-2D71-4E40-87DD-0E86E9CD1AAB}" type="presOf" srcId="{9512028C-58D8-4204-8197-893B68A0D121}" destId="{2702DB2F-2851-4D28-A3B4-BF0FEEA24C25}" srcOrd="1" destOrd="0" presId="urn:microsoft.com/office/officeart/2005/8/layout/cycle7"/>
    <dgm:cxn modelId="{377C70F5-6795-49FA-B343-25351762D6BB}" type="presOf" srcId="{C76A1592-AFEC-4B05-8E4F-707C81294C24}" destId="{8E3B0974-0AEE-406E-B806-2D6D8C2A1362}" srcOrd="1" destOrd="0" presId="urn:microsoft.com/office/officeart/2005/8/layout/cycle7"/>
    <dgm:cxn modelId="{CD9B3C34-84FA-45C5-A035-4B9E02C4B371}" type="presOf" srcId="{A3D1DC81-82A4-463D-A89F-159908FCA37B}" destId="{9EDDE26A-36D7-4623-B2D7-78DB19CE07CA}" srcOrd="1" destOrd="0" presId="urn:microsoft.com/office/officeart/2005/8/layout/cycle7"/>
    <dgm:cxn modelId="{5972FA9B-2C7E-43C9-8AD2-24C6D2C165E8}" srcId="{A2EB27F0-EE4B-42E9-94D6-FBBAF778A8C7}" destId="{304318CE-FD6F-4B1E-858B-7BC2D38E3E40}" srcOrd="0" destOrd="0" parTransId="{C7AEA3AF-5BF5-4C8E-BC3B-ABF53FE69065}" sibTransId="{9512028C-58D8-4204-8197-893B68A0D121}"/>
    <dgm:cxn modelId="{4861144D-D6B9-4D44-9E5C-A4B7A5AD1D14}" type="presOf" srcId="{9512028C-58D8-4204-8197-893B68A0D121}" destId="{15C5451B-FB3D-4764-9C49-E67BB7DF84FB}" srcOrd="0" destOrd="0" presId="urn:microsoft.com/office/officeart/2005/8/layout/cycle7"/>
    <dgm:cxn modelId="{2F3C386A-A4E5-4A54-934F-4DCAE4434C11}" type="presOf" srcId="{A2EB27F0-EE4B-42E9-94D6-FBBAF778A8C7}" destId="{B94F84C6-D295-4C32-8827-580E3F396A1A}" srcOrd="0" destOrd="0" presId="urn:microsoft.com/office/officeart/2005/8/layout/cycle7"/>
    <dgm:cxn modelId="{EFA46CE1-6654-4D22-90E0-CF2B19CAE98A}" type="presOf" srcId="{C76A1592-AFEC-4B05-8E4F-707C81294C24}" destId="{8B704CAF-D0FD-4772-8E4E-D2F4502968E3}" srcOrd="0" destOrd="0" presId="urn:microsoft.com/office/officeart/2005/8/layout/cycle7"/>
    <dgm:cxn modelId="{D2C065CB-FF4C-4FAA-AE69-572C12EDBCFF}" srcId="{A2EB27F0-EE4B-42E9-94D6-FBBAF778A8C7}" destId="{E50BABFC-AF48-4882-9CF0-E27325A67CED}" srcOrd="1" destOrd="0" parTransId="{67C4FADA-5F37-4E22-86EA-AD8B1964B7DC}" sibTransId="{A3D1DC81-82A4-463D-A89F-159908FCA37B}"/>
    <dgm:cxn modelId="{6A532E15-9B8B-4111-8AE2-68DE0BD36B10}" type="presOf" srcId="{304318CE-FD6F-4B1E-858B-7BC2D38E3E40}" destId="{B1442C13-6180-4BB2-B03A-2E83D9683DF8}" srcOrd="0" destOrd="0" presId="urn:microsoft.com/office/officeart/2005/8/layout/cycle7"/>
    <dgm:cxn modelId="{9C5F3BFA-CE44-4FD2-8548-4338DA2B3D78}" type="presOf" srcId="{4CD65F24-CA66-42D9-94BC-96D8AF0CE43C}" destId="{5457C08A-98F0-4C81-BF18-BE2149163A92}" srcOrd="0" destOrd="0" presId="urn:microsoft.com/office/officeart/2005/8/layout/cycle7"/>
    <dgm:cxn modelId="{976A59F4-9728-4495-8FE2-4FA0BB4D80AA}" type="presOf" srcId="{E50BABFC-AF48-4882-9CF0-E27325A67CED}" destId="{14465C7F-2335-4833-9F76-A55C21AFFB36}" srcOrd="0" destOrd="0" presId="urn:microsoft.com/office/officeart/2005/8/layout/cycle7"/>
    <dgm:cxn modelId="{8CF76DEA-0BD3-4468-BC12-83427492995A}" type="presParOf" srcId="{B94F84C6-D295-4C32-8827-580E3F396A1A}" destId="{B1442C13-6180-4BB2-B03A-2E83D9683DF8}" srcOrd="0" destOrd="0" presId="urn:microsoft.com/office/officeart/2005/8/layout/cycle7"/>
    <dgm:cxn modelId="{38EDFDF4-6071-491B-AFA3-70FA6E0310BC}" type="presParOf" srcId="{B94F84C6-D295-4C32-8827-580E3F396A1A}" destId="{15C5451B-FB3D-4764-9C49-E67BB7DF84FB}" srcOrd="1" destOrd="0" presId="urn:microsoft.com/office/officeart/2005/8/layout/cycle7"/>
    <dgm:cxn modelId="{C673908A-18C2-4F34-BA09-491EE6DB2135}" type="presParOf" srcId="{15C5451B-FB3D-4764-9C49-E67BB7DF84FB}" destId="{2702DB2F-2851-4D28-A3B4-BF0FEEA24C25}" srcOrd="0" destOrd="0" presId="urn:microsoft.com/office/officeart/2005/8/layout/cycle7"/>
    <dgm:cxn modelId="{58C9206F-C47B-427E-A6CE-2C0383AB2503}" type="presParOf" srcId="{B94F84C6-D295-4C32-8827-580E3F396A1A}" destId="{14465C7F-2335-4833-9F76-A55C21AFFB36}" srcOrd="2" destOrd="0" presId="urn:microsoft.com/office/officeart/2005/8/layout/cycle7"/>
    <dgm:cxn modelId="{558210DD-ABC9-46D2-9D34-E32B16368C80}" type="presParOf" srcId="{B94F84C6-D295-4C32-8827-580E3F396A1A}" destId="{12A1C8A7-8D8F-4E52-892C-16A0862D5273}" srcOrd="3" destOrd="0" presId="urn:microsoft.com/office/officeart/2005/8/layout/cycle7"/>
    <dgm:cxn modelId="{AE0192C9-738A-4E29-9D18-032CB2AD2112}" type="presParOf" srcId="{12A1C8A7-8D8F-4E52-892C-16A0862D5273}" destId="{9EDDE26A-36D7-4623-B2D7-78DB19CE07CA}" srcOrd="0" destOrd="0" presId="urn:microsoft.com/office/officeart/2005/8/layout/cycle7"/>
    <dgm:cxn modelId="{56FA8D59-D00B-4193-84B4-B8BCD5FEE921}" type="presParOf" srcId="{B94F84C6-D295-4C32-8827-580E3F396A1A}" destId="{5457C08A-98F0-4C81-BF18-BE2149163A92}" srcOrd="4" destOrd="0" presId="urn:microsoft.com/office/officeart/2005/8/layout/cycle7"/>
    <dgm:cxn modelId="{B373A351-3C0E-4ABB-A1F3-C7754342AFD3}" type="presParOf" srcId="{B94F84C6-D295-4C32-8827-580E3F396A1A}" destId="{8B704CAF-D0FD-4772-8E4E-D2F4502968E3}" srcOrd="5" destOrd="0" presId="urn:microsoft.com/office/officeart/2005/8/layout/cycle7"/>
    <dgm:cxn modelId="{5A5887F6-24BC-4B2B-8139-5C1257851ACE}" type="presParOf" srcId="{8B704CAF-D0FD-4772-8E4E-D2F4502968E3}" destId="{8E3B0974-0AEE-406E-B806-2D6D8C2A136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92A07-201C-41B2-8734-6AA967B13773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3C063D6-4F2B-4F4A-BB18-A7C217E11829}">
      <dgm:prSet/>
      <dgm:spPr/>
      <dgm:t>
        <a:bodyPr/>
        <a:lstStyle/>
        <a:p>
          <a:pPr rtl="0"/>
          <a:r>
            <a:rPr lang="en-US" b="1" dirty="0" smtClean="0"/>
            <a:t>Extend to All Data Systems</a:t>
          </a:r>
          <a:endParaRPr lang="en-US" dirty="0"/>
        </a:p>
      </dgm:t>
    </dgm:pt>
    <dgm:pt modelId="{90C13275-3D3D-4D96-98F1-C7DD21859367}" type="parTrans" cxnId="{6235C071-3D3B-4EAE-AFCF-F0C6AE520458}">
      <dgm:prSet/>
      <dgm:spPr/>
      <dgm:t>
        <a:bodyPr/>
        <a:lstStyle/>
        <a:p>
          <a:endParaRPr lang="en-US"/>
        </a:p>
      </dgm:t>
    </dgm:pt>
    <dgm:pt modelId="{904402C5-7578-40D3-AA4B-5036C62579E3}" type="sibTrans" cxnId="{6235C071-3D3B-4EAE-AFCF-F0C6AE520458}">
      <dgm:prSet/>
      <dgm:spPr/>
      <dgm:t>
        <a:bodyPr/>
        <a:lstStyle/>
        <a:p>
          <a:endParaRPr lang="en-US"/>
        </a:p>
      </dgm:t>
    </dgm:pt>
    <dgm:pt modelId="{AC67D394-1DB4-44EB-AD93-553D271CF7FD}">
      <dgm:prSet/>
      <dgm:spPr/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7CEC9D38-A6BB-4C57-8F27-9BBDE78B7CBE}" type="parTrans" cxnId="{6F3F1446-2E38-4EB8-AF3B-A443451551F4}">
      <dgm:prSet/>
      <dgm:spPr/>
      <dgm:t>
        <a:bodyPr/>
        <a:lstStyle/>
        <a:p>
          <a:endParaRPr lang="en-US"/>
        </a:p>
      </dgm:t>
    </dgm:pt>
    <dgm:pt modelId="{30D8DC3B-2C78-4EFD-ABFE-6B8744558AB3}" type="sibTrans" cxnId="{6F3F1446-2E38-4EB8-AF3B-A443451551F4}">
      <dgm:prSet/>
      <dgm:spPr/>
      <dgm:t>
        <a:bodyPr/>
        <a:lstStyle/>
        <a:p>
          <a:endParaRPr lang="en-US"/>
        </a:p>
      </dgm:t>
    </dgm:pt>
    <dgm:pt modelId="{BAF9DAE2-E3FA-4339-B7CD-3145EA4793ED}">
      <dgm:prSet/>
      <dgm:spPr/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54EAED4A-88EB-49A3-B9C3-C4A54503097C}" type="parTrans" cxnId="{BC0C4837-D4ED-46E3-B93E-B45B5542C956}">
      <dgm:prSet/>
      <dgm:spPr/>
      <dgm:t>
        <a:bodyPr/>
        <a:lstStyle/>
        <a:p>
          <a:endParaRPr lang="en-US"/>
        </a:p>
      </dgm:t>
    </dgm:pt>
    <dgm:pt modelId="{70BB85CB-EBD0-4D42-AAF0-F6760DB8D3E7}" type="sibTrans" cxnId="{BC0C4837-D4ED-46E3-B93E-B45B5542C956}">
      <dgm:prSet/>
      <dgm:spPr/>
      <dgm:t>
        <a:bodyPr/>
        <a:lstStyle/>
        <a:p>
          <a:endParaRPr lang="en-US"/>
        </a:p>
      </dgm:t>
    </dgm:pt>
    <dgm:pt modelId="{1435AB2D-2960-499F-B01B-8F5163A95681}">
      <dgm:prSet/>
      <dgm:spPr/>
      <dgm:t>
        <a:bodyPr/>
        <a:lstStyle/>
        <a:p>
          <a:pPr rtl="0"/>
          <a:r>
            <a:rPr lang="en-US" b="1" dirty="0" smtClean="0"/>
            <a:t>Manage performance </a:t>
          </a:r>
          <a:endParaRPr lang="en-US" dirty="0"/>
        </a:p>
      </dgm:t>
    </dgm:pt>
    <dgm:pt modelId="{8D306165-51F2-4CF1-92D7-DBCA35498274}" type="parTrans" cxnId="{0AE1DDDE-A0BE-4633-9B86-83DF092A8CB3}">
      <dgm:prSet/>
      <dgm:spPr/>
      <dgm:t>
        <a:bodyPr/>
        <a:lstStyle/>
        <a:p>
          <a:endParaRPr lang="en-US"/>
        </a:p>
      </dgm:t>
    </dgm:pt>
    <dgm:pt modelId="{42860F0D-F184-46B2-AAC2-0234F5EF9A9A}" type="sibTrans" cxnId="{0AE1DDDE-A0BE-4633-9B86-83DF092A8CB3}">
      <dgm:prSet/>
      <dgm:spPr/>
      <dgm:t>
        <a:bodyPr/>
        <a:lstStyle/>
        <a:p>
          <a:endParaRPr lang="en-US"/>
        </a:p>
      </dgm:t>
    </dgm:pt>
    <dgm:pt modelId="{342C52C6-9B3F-4FEE-9DB0-AD6DF7A01BAE}">
      <dgm:prSet/>
      <dgm:spPr/>
      <dgm:t>
        <a:bodyPr/>
        <a:lstStyle/>
        <a:p>
          <a:pPr rtl="0"/>
          <a:r>
            <a:rPr lang="en-US" b="1" dirty="0" smtClean="0"/>
            <a:t>Make decisions</a:t>
          </a:r>
          <a:endParaRPr lang="en-US" dirty="0"/>
        </a:p>
      </dgm:t>
    </dgm:pt>
    <dgm:pt modelId="{ACC45BBF-84A9-4F84-ADE1-32D04D57199B}" type="parTrans" cxnId="{A04CD61A-20FD-4054-904E-90E334E2AD1B}">
      <dgm:prSet/>
      <dgm:spPr/>
      <dgm:t>
        <a:bodyPr/>
        <a:lstStyle/>
        <a:p>
          <a:endParaRPr lang="en-US"/>
        </a:p>
      </dgm:t>
    </dgm:pt>
    <dgm:pt modelId="{63B3A991-25B4-431B-8238-E224365642E5}" type="sibTrans" cxnId="{A04CD61A-20FD-4054-904E-90E334E2AD1B}">
      <dgm:prSet/>
      <dgm:spPr/>
      <dgm:t>
        <a:bodyPr/>
        <a:lstStyle/>
        <a:p>
          <a:endParaRPr lang="en-US"/>
        </a:p>
      </dgm:t>
    </dgm:pt>
    <dgm:pt modelId="{7D46052C-7F80-4A7F-BA83-FD4FAC2558E6}">
      <dgm:prSet/>
      <dgm:spPr/>
      <dgm:t>
        <a:bodyPr/>
        <a:lstStyle/>
        <a:p>
          <a:pPr rtl="0"/>
          <a:r>
            <a:rPr lang="en-US" b="1" dirty="0" smtClean="0"/>
            <a:t>Consolidate data </a:t>
          </a:r>
          <a:endParaRPr lang="en-US" dirty="0"/>
        </a:p>
      </dgm:t>
    </dgm:pt>
    <dgm:pt modelId="{52DC8AD0-FB52-4293-BE4F-174DCF7BAF31}" type="parTrans" cxnId="{FAE1203D-26C2-4126-B585-14A6CB2E31D6}">
      <dgm:prSet/>
      <dgm:spPr/>
      <dgm:t>
        <a:bodyPr/>
        <a:lstStyle/>
        <a:p>
          <a:endParaRPr lang="en-US"/>
        </a:p>
      </dgm:t>
    </dgm:pt>
    <dgm:pt modelId="{22F465FD-6925-43FD-A41C-9DC990F235D4}" type="sibTrans" cxnId="{FAE1203D-26C2-4126-B585-14A6CB2E31D6}">
      <dgm:prSet/>
      <dgm:spPr/>
      <dgm:t>
        <a:bodyPr/>
        <a:lstStyle/>
        <a:p>
          <a:endParaRPr lang="en-US"/>
        </a:p>
      </dgm:t>
    </dgm:pt>
    <dgm:pt modelId="{84B17C45-38DA-40CA-83E9-FD4D50B28BE7}">
      <dgm:prSet/>
      <dgm:spPr/>
      <dgm:t>
        <a:bodyPr/>
        <a:lstStyle/>
        <a:p>
          <a:pPr rtl="0"/>
          <a:r>
            <a:rPr lang="en-US" b="1" dirty="0" smtClean="0"/>
            <a:t>Align goals</a:t>
          </a:r>
          <a:endParaRPr lang="en-US" dirty="0"/>
        </a:p>
      </dgm:t>
    </dgm:pt>
    <dgm:pt modelId="{5822FB11-148E-430F-96B1-3F57FFCA5A01}" type="parTrans" cxnId="{689D8F92-360F-4392-BBC6-ADFCC052B9A8}">
      <dgm:prSet/>
      <dgm:spPr/>
      <dgm:t>
        <a:bodyPr/>
        <a:lstStyle/>
        <a:p>
          <a:endParaRPr lang="en-GB"/>
        </a:p>
      </dgm:t>
    </dgm:pt>
    <dgm:pt modelId="{6B2768DC-BBCA-4884-B6ED-408BFB7E85D4}" type="sibTrans" cxnId="{689D8F92-360F-4392-BBC6-ADFCC052B9A8}">
      <dgm:prSet/>
      <dgm:spPr/>
      <dgm:t>
        <a:bodyPr/>
        <a:lstStyle/>
        <a:p>
          <a:endParaRPr lang="en-GB"/>
        </a:p>
      </dgm:t>
    </dgm:pt>
    <dgm:pt modelId="{5E30E253-BFB9-4306-A9C2-291FE3181C50}">
      <dgm:prSet/>
      <dgm:spPr/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88CCAFAF-0507-4663-90EE-6C5BF39C51FD}" type="parTrans" cxnId="{BF44A168-8C28-4F36-8C61-4550AF4BE298}">
      <dgm:prSet/>
      <dgm:spPr/>
      <dgm:t>
        <a:bodyPr/>
        <a:lstStyle/>
        <a:p>
          <a:endParaRPr lang="en-GB"/>
        </a:p>
      </dgm:t>
    </dgm:pt>
    <dgm:pt modelId="{5F3F95A0-0CA3-4C25-AD0E-E24AFA80D22D}" type="sibTrans" cxnId="{BF44A168-8C28-4F36-8C61-4550AF4BE298}">
      <dgm:prSet/>
      <dgm:spPr/>
      <dgm:t>
        <a:bodyPr/>
        <a:lstStyle/>
        <a:p>
          <a:endParaRPr lang="en-GB"/>
        </a:p>
      </dgm:t>
    </dgm:pt>
    <dgm:pt modelId="{7EAE0DBE-6E1D-4C6D-8EA4-D58539960116}">
      <dgm:prSet/>
      <dgm:spPr/>
      <dgm:t>
        <a:bodyPr/>
        <a:lstStyle/>
        <a:p>
          <a:pPr rtl="0"/>
          <a:r>
            <a:rPr lang="en-US" dirty="0" smtClean="0"/>
            <a:t>4</a:t>
          </a:r>
          <a:endParaRPr lang="en-US" dirty="0"/>
        </a:p>
      </dgm:t>
    </dgm:pt>
    <dgm:pt modelId="{A764F666-D76C-45F1-A8BB-A173E67742C3}" type="parTrans" cxnId="{0997B1B1-6840-4944-8050-C5507D28C42D}">
      <dgm:prSet/>
      <dgm:spPr/>
      <dgm:t>
        <a:bodyPr/>
        <a:lstStyle/>
        <a:p>
          <a:endParaRPr lang="en-GB"/>
        </a:p>
      </dgm:t>
    </dgm:pt>
    <dgm:pt modelId="{93015A58-BB4F-42AF-BD2E-A35AF5665D3C}" type="sibTrans" cxnId="{0997B1B1-6840-4944-8050-C5507D28C42D}">
      <dgm:prSet/>
      <dgm:spPr/>
      <dgm:t>
        <a:bodyPr/>
        <a:lstStyle/>
        <a:p>
          <a:endParaRPr lang="en-GB"/>
        </a:p>
      </dgm:t>
    </dgm:pt>
    <dgm:pt modelId="{C6AA5F3E-2D44-4557-995C-68D228C81210}">
      <dgm:prSet/>
      <dgm:spPr/>
      <dgm:t>
        <a:bodyPr/>
        <a:lstStyle/>
        <a:p>
          <a:pPr rtl="0"/>
          <a:r>
            <a:rPr lang="en-US" dirty="0" smtClean="0"/>
            <a:t>5</a:t>
          </a:r>
          <a:endParaRPr lang="en-US" dirty="0"/>
        </a:p>
      </dgm:t>
    </dgm:pt>
    <dgm:pt modelId="{8B2CBF87-5971-4144-9923-EBAEBFFBBBB6}" type="parTrans" cxnId="{89116E3C-35A2-4043-B7FF-7DC8CE880AA8}">
      <dgm:prSet/>
      <dgm:spPr/>
      <dgm:t>
        <a:bodyPr/>
        <a:lstStyle/>
        <a:p>
          <a:endParaRPr lang="en-GB"/>
        </a:p>
      </dgm:t>
    </dgm:pt>
    <dgm:pt modelId="{D8F2819E-BFD7-46DC-ABD7-168B5A05FFBD}" type="sibTrans" cxnId="{89116E3C-35A2-4043-B7FF-7DC8CE880AA8}">
      <dgm:prSet/>
      <dgm:spPr/>
      <dgm:t>
        <a:bodyPr/>
        <a:lstStyle/>
        <a:p>
          <a:endParaRPr lang="en-GB"/>
        </a:p>
      </dgm:t>
    </dgm:pt>
    <dgm:pt modelId="{1945EF76-EAE5-4FB4-8D07-903FFF3E4540}">
      <dgm:prSet/>
      <dgm:spPr/>
      <dgm:t>
        <a:bodyPr/>
        <a:lstStyle/>
        <a:p>
          <a:r>
            <a:rPr lang="en-US" dirty="0" smtClean="0"/>
            <a:t>View and discuss data, align to accountability requirements, and make evidence-based decisions that support performance funding.</a:t>
          </a:r>
          <a:endParaRPr lang="en-US" dirty="0"/>
        </a:p>
      </dgm:t>
    </dgm:pt>
    <dgm:pt modelId="{1779A5CE-D362-44F8-81E6-2C4CF0F8E702}" type="parTrans" cxnId="{80097995-41E3-422B-B2EF-411F90A9F3C5}">
      <dgm:prSet/>
      <dgm:spPr/>
      <dgm:t>
        <a:bodyPr/>
        <a:lstStyle/>
        <a:p>
          <a:endParaRPr lang="en-US"/>
        </a:p>
      </dgm:t>
    </dgm:pt>
    <dgm:pt modelId="{4B2AC743-EBBD-48E3-86F4-FF003D288E55}" type="sibTrans" cxnId="{80097995-41E3-422B-B2EF-411F90A9F3C5}">
      <dgm:prSet/>
      <dgm:spPr/>
      <dgm:t>
        <a:bodyPr/>
        <a:lstStyle/>
        <a:p>
          <a:endParaRPr lang="en-US"/>
        </a:p>
      </dgm:t>
    </dgm:pt>
    <dgm:pt modelId="{7F170E4B-FA19-4D1F-9759-06A9B4B83D5A}">
      <dgm:prSet/>
      <dgm:spPr/>
      <dgm:t>
        <a:bodyPr/>
        <a:lstStyle/>
        <a:p>
          <a:r>
            <a:rPr lang="en-US" dirty="0" smtClean="0"/>
            <a:t>Help employees track performance against objectives, reflect on progress, submit documents, and determine next steps.</a:t>
          </a:r>
          <a:endParaRPr lang="en-US" dirty="0"/>
        </a:p>
      </dgm:t>
    </dgm:pt>
    <dgm:pt modelId="{645FC126-4218-4EAE-9040-8A21C1351521}" type="parTrans" cxnId="{CDFFE088-577D-4F3E-A7B2-7A6ECF0B7FAA}">
      <dgm:prSet/>
      <dgm:spPr/>
      <dgm:t>
        <a:bodyPr/>
        <a:lstStyle/>
        <a:p>
          <a:endParaRPr lang="en-US"/>
        </a:p>
      </dgm:t>
    </dgm:pt>
    <dgm:pt modelId="{12299B3B-8C18-494C-8F85-C34B7040708C}" type="sibTrans" cxnId="{CDFFE088-577D-4F3E-A7B2-7A6ECF0B7FAA}">
      <dgm:prSet/>
      <dgm:spPr/>
      <dgm:t>
        <a:bodyPr/>
        <a:lstStyle/>
        <a:p>
          <a:endParaRPr lang="en-US"/>
        </a:p>
      </dgm:t>
    </dgm:pt>
    <dgm:pt modelId="{F8E3134D-4118-419B-A6CA-B338A1BBEB0C}">
      <dgm:prSet/>
      <dgm:spPr/>
      <dgm:t>
        <a:bodyPr/>
        <a:lstStyle/>
        <a:p>
          <a:r>
            <a:rPr lang="en-US" dirty="0" smtClean="0"/>
            <a:t>Unite business intelligence reports with your institution’s enterprise resource planning system and track results.</a:t>
          </a:r>
          <a:endParaRPr lang="en-US" dirty="0"/>
        </a:p>
      </dgm:t>
    </dgm:pt>
    <dgm:pt modelId="{4C6852E9-F6E1-4FB2-89BE-E56F9C87A783}" type="parTrans" cxnId="{8EE23BA5-5413-4DE1-870C-2338880FA071}">
      <dgm:prSet/>
      <dgm:spPr/>
      <dgm:t>
        <a:bodyPr/>
        <a:lstStyle/>
        <a:p>
          <a:endParaRPr lang="en-US"/>
        </a:p>
      </dgm:t>
    </dgm:pt>
    <dgm:pt modelId="{34A6C665-B6C1-4BBF-AF75-AB3D9B50F9BD}" type="sibTrans" cxnId="{8EE23BA5-5413-4DE1-870C-2338880FA071}">
      <dgm:prSet/>
      <dgm:spPr/>
      <dgm:t>
        <a:bodyPr/>
        <a:lstStyle/>
        <a:p>
          <a:endParaRPr lang="en-US"/>
        </a:p>
      </dgm:t>
    </dgm:pt>
    <dgm:pt modelId="{1FEEBD63-4DCB-40C6-B981-B8615AF435EA}">
      <dgm:prSet/>
      <dgm:spPr/>
      <dgm:t>
        <a:bodyPr/>
        <a:lstStyle/>
        <a:p>
          <a:r>
            <a:rPr lang="en-US" dirty="0" smtClean="0"/>
            <a:t>Integrate strategic planning and outcomes information and map that information to your objectives</a:t>
          </a:r>
          <a:endParaRPr lang="en-US" dirty="0"/>
        </a:p>
      </dgm:t>
    </dgm:pt>
    <dgm:pt modelId="{71007403-5BED-4464-A3FA-4237CE6B5BDD}" type="parTrans" cxnId="{53892182-3DB1-4BD4-8FFE-8D454A76482B}">
      <dgm:prSet/>
      <dgm:spPr/>
      <dgm:t>
        <a:bodyPr/>
        <a:lstStyle/>
        <a:p>
          <a:endParaRPr lang="en-US"/>
        </a:p>
      </dgm:t>
    </dgm:pt>
    <dgm:pt modelId="{8D4E995D-F232-49C0-9A1E-49E9DAD86865}" type="sibTrans" cxnId="{53892182-3DB1-4BD4-8FFE-8D454A76482B}">
      <dgm:prSet/>
      <dgm:spPr/>
      <dgm:t>
        <a:bodyPr/>
        <a:lstStyle/>
        <a:p>
          <a:endParaRPr lang="en-US"/>
        </a:p>
      </dgm:t>
    </dgm:pt>
    <dgm:pt modelId="{5A04AB25-B6D4-485B-9A01-DC2A0B093631}">
      <dgm:prSet/>
      <dgm:spPr/>
      <dgm:t>
        <a:bodyPr/>
        <a:lstStyle/>
        <a:p>
          <a:r>
            <a:rPr lang="en-US" dirty="0" smtClean="0"/>
            <a:t>Academic and administrative key performance indicators across campus, mapped to your objectives on one open and extensible platform, turns performance management into a living process</a:t>
          </a:r>
          <a:endParaRPr lang="en-US" dirty="0"/>
        </a:p>
      </dgm:t>
    </dgm:pt>
    <dgm:pt modelId="{2D2EA753-71F5-4C0E-89BB-614978F3B98D}" type="parTrans" cxnId="{3A49113B-41AC-4413-8F56-3B8BDFA8CAD4}">
      <dgm:prSet/>
      <dgm:spPr/>
      <dgm:t>
        <a:bodyPr/>
        <a:lstStyle/>
        <a:p>
          <a:endParaRPr lang="en-US"/>
        </a:p>
      </dgm:t>
    </dgm:pt>
    <dgm:pt modelId="{E813899A-77C0-4389-98D6-3E12B3EDF6ED}" type="sibTrans" cxnId="{3A49113B-41AC-4413-8F56-3B8BDFA8CAD4}">
      <dgm:prSet/>
      <dgm:spPr/>
      <dgm:t>
        <a:bodyPr/>
        <a:lstStyle/>
        <a:p>
          <a:endParaRPr lang="en-US"/>
        </a:p>
      </dgm:t>
    </dgm:pt>
    <dgm:pt modelId="{FE7F7B75-3EE9-442B-AA8E-631983DD7B06}" type="pres">
      <dgm:prSet presAssocID="{AA592A07-201C-41B2-8734-6AA967B137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4EECC-3F58-4CFF-A2CB-E7106CDED558}" type="pres">
      <dgm:prSet presAssocID="{5E30E253-BFB9-4306-A9C2-291FE3181C50}" presName="linNode" presStyleCnt="0"/>
      <dgm:spPr/>
      <dgm:t>
        <a:bodyPr/>
        <a:lstStyle/>
        <a:p>
          <a:endParaRPr lang="en-GB"/>
        </a:p>
      </dgm:t>
    </dgm:pt>
    <dgm:pt modelId="{B4777A9A-7DFE-4E55-A0BA-DDC7D1B5CF49}" type="pres">
      <dgm:prSet presAssocID="{5E30E253-BFB9-4306-A9C2-291FE3181C5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E1130-C0EC-42DC-BD6D-6D5BD28390D8}" type="pres">
      <dgm:prSet presAssocID="{5E30E253-BFB9-4306-A9C2-291FE3181C5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511A2-090D-4C7E-83DE-50D96E86D913}" type="pres">
      <dgm:prSet presAssocID="{5F3F95A0-0CA3-4C25-AD0E-E24AFA80D22D}" presName="sp" presStyleCnt="0"/>
      <dgm:spPr/>
      <dgm:t>
        <a:bodyPr/>
        <a:lstStyle/>
        <a:p>
          <a:endParaRPr lang="en-GB"/>
        </a:p>
      </dgm:t>
    </dgm:pt>
    <dgm:pt modelId="{9B629447-2882-4A9A-9251-D1674F91AD45}" type="pres">
      <dgm:prSet presAssocID="{AC67D394-1DB4-44EB-AD93-553D271CF7FD}" presName="linNode" presStyleCnt="0"/>
      <dgm:spPr/>
      <dgm:t>
        <a:bodyPr/>
        <a:lstStyle/>
        <a:p>
          <a:endParaRPr lang="en-GB"/>
        </a:p>
      </dgm:t>
    </dgm:pt>
    <dgm:pt modelId="{9ED32F39-A250-40A5-AAFE-42A5DFD1FBAB}" type="pres">
      <dgm:prSet presAssocID="{AC67D394-1DB4-44EB-AD93-553D271CF7F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4FBC2-5896-4F46-A627-A11E29135684}" type="pres">
      <dgm:prSet presAssocID="{AC67D394-1DB4-44EB-AD93-553D271CF7F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FD22E-E9A5-4921-9E66-94C96A42CF03}" type="pres">
      <dgm:prSet presAssocID="{30D8DC3B-2C78-4EFD-ABFE-6B8744558AB3}" presName="sp" presStyleCnt="0"/>
      <dgm:spPr/>
      <dgm:t>
        <a:bodyPr/>
        <a:lstStyle/>
        <a:p>
          <a:endParaRPr lang="en-GB"/>
        </a:p>
      </dgm:t>
    </dgm:pt>
    <dgm:pt modelId="{89A3ECC5-B476-4360-A052-01093064C525}" type="pres">
      <dgm:prSet presAssocID="{BAF9DAE2-E3FA-4339-B7CD-3145EA4793ED}" presName="linNode" presStyleCnt="0"/>
      <dgm:spPr/>
      <dgm:t>
        <a:bodyPr/>
        <a:lstStyle/>
        <a:p>
          <a:endParaRPr lang="en-GB"/>
        </a:p>
      </dgm:t>
    </dgm:pt>
    <dgm:pt modelId="{07596A9F-40EF-4A61-8FD3-AC1C9B9F4A49}" type="pres">
      <dgm:prSet presAssocID="{BAF9DAE2-E3FA-4339-B7CD-3145EA4793E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B1E0D-1484-4758-B8FA-3733BDF89302}" type="pres">
      <dgm:prSet presAssocID="{BAF9DAE2-E3FA-4339-B7CD-3145EA4793E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62DC0-5DC6-4BE8-81A6-CBFF8F5981AD}" type="pres">
      <dgm:prSet presAssocID="{70BB85CB-EBD0-4D42-AAF0-F6760DB8D3E7}" presName="sp" presStyleCnt="0"/>
      <dgm:spPr/>
      <dgm:t>
        <a:bodyPr/>
        <a:lstStyle/>
        <a:p>
          <a:endParaRPr lang="en-GB"/>
        </a:p>
      </dgm:t>
    </dgm:pt>
    <dgm:pt modelId="{0F9166D4-450D-45BC-9EC3-83B44BB4D504}" type="pres">
      <dgm:prSet presAssocID="{7EAE0DBE-6E1D-4C6D-8EA4-D58539960116}" presName="linNode" presStyleCnt="0"/>
      <dgm:spPr/>
      <dgm:t>
        <a:bodyPr/>
        <a:lstStyle/>
        <a:p>
          <a:endParaRPr lang="en-GB"/>
        </a:p>
      </dgm:t>
    </dgm:pt>
    <dgm:pt modelId="{4B6F2644-F9CD-4816-81C1-FC4BF998D417}" type="pres">
      <dgm:prSet presAssocID="{7EAE0DBE-6E1D-4C6D-8EA4-D5853996011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58EF3-7880-4DDA-B7EE-1B8DECCB2D60}" type="pres">
      <dgm:prSet presAssocID="{7EAE0DBE-6E1D-4C6D-8EA4-D5853996011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E8D82-6E75-4C59-A59B-6F835904051E}" type="pres">
      <dgm:prSet presAssocID="{93015A58-BB4F-42AF-BD2E-A35AF5665D3C}" presName="sp" presStyleCnt="0"/>
      <dgm:spPr/>
      <dgm:t>
        <a:bodyPr/>
        <a:lstStyle/>
        <a:p>
          <a:endParaRPr lang="en-GB"/>
        </a:p>
      </dgm:t>
    </dgm:pt>
    <dgm:pt modelId="{9DCC23CF-A5EA-4587-8C7F-34FC8BD68B25}" type="pres">
      <dgm:prSet presAssocID="{C6AA5F3E-2D44-4557-995C-68D228C81210}" presName="linNode" presStyleCnt="0"/>
      <dgm:spPr/>
      <dgm:t>
        <a:bodyPr/>
        <a:lstStyle/>
        <a:p>
          <a:endParaRPr lang="en-GB"/>
        </a:p>
      </dgm:t>
    </dgm:pt>
    <dgm:pt modelId="{FA30CCD1-F78A-4C68-B0BF-A931EE0AF2EF}" type="pres">
      <dgm:prSet presAssocID="{C6AA5F3E-2D44-4557-995C-68D228C8121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349DC-62A3-45AE-8F15-2113A9A7050E}" type="pres">
      <dgm:prSet presAssocID="{C6AA5F3E-2D44-4557-995C-68D228C8121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D6F02-D44A-4E96-AC5B-DAC3C6A87A16}" type="presOf" srcId="{C3C063D6-4F2B-4F4A-BB18-A7C217E11829}" destId="{507E1130-C0EC-42DC-BD6D-6D5BD28390D8}" srcOrd="0" destOrd="0" presId="urn:microsoft.com/office/officeart/2005/8/layout/vList5"/>
    <dgm:cxn modelId="{5B0C5395-0C56-4A83-B2B2-AF0B3A146FAC}" type="presOf" srcId="{1435AB2D-2960-499F-B01B-8F5163A95681}" destId="{E14B1E0D-1484-4758-B8FA-3733BDF89302}" srcOrd="0" destOrd="0" presId="urn:microsoft.com/office/officeart/2005/8/layout/vList5"/>
    <dgm:cxn modelId="{FCAD0C5D-8CD8-42E5-95B1-A3166EEF8C5A}" type="presOf" srcId="{5E30E253-BFB9-4306-A9C2-291FE3181C50}" destId="{B4777A9A-7DFE-4E55-A0BA-DDC7D1B5CF49}" srcOrd="0" destOrd="0" presId="urn:microsoft.com/office/officeart/2005/8/layout/vList5"/>
    <dgm:cxn modelId="{0AE1DDDE-A0BE-4633-9B86-83DF092A8CB3}" srcId="{BAF9DAE2-E3FA-4339-B7CD-3145EA4793ED}" destId="{1435AB2D-2960-499F-B01B-8F5163A95681}" srcOrd="0" destOrd="0" parTransId="{8D306165-51F2-4CF1-92D7-DBCA35498274}" sibTransId="{42860F0D-F184-46B2-AAC2-0234F5EF9A9A}"/>
    <dgm:cxn modelId="{689D8F92-360F-4392-BBC6-ADFCC052B9A8}" srcId="{AC67D394-1DB4-44EB-AD93-553D271CF7FD}" destId="{84B17C45-38DA-40CA-83E9-FD4D50B28BE7}" srcOrd="0" destOrd="0" parTransId="{5822FB11-148E-430F-96B1-3F57FFCA5A01}" sibTransId="{6B2768DC-BBCA-4884-B6ED-408BFB7E85D4}"/>
    <dgm:cxn modelId="{0997B1B1-6840-4944-8050-C5507D28C42D}" srcId="{AA592A07-201C-41B2-8734-6AA967B13773}" destId="{7EAE0DBE-6E1D-4C6D-8EA4-D58539960116}" srcOrd="3" destOrd="0" parTransId="{A764F666-D76C-45F1-A8BB-A173E67742C3}" sibTransId="{93015A58-BB4F-42AF-BD2E-A35AF5665D3C}"/>
    <dgm:cxn modelId="{3A49113B-41AC-4413-8F56-3B8BDFA8CAD4}" srcId="{5E30E253-BFB9-4306-A9C2-291FE3181C50}" destId="{5A04AB25-B6D4-485B-9A01-DC2A0B093631}" srcOrd="1" destOrd="0" parTransId="{2D2EA753-71F5-4C0E-89BB-614978F3B98D}" sibTransId="{E813899A-77C0-4389-98D6-3E12B3EDF6ED}"/>
    <dgm:cxn modelId="{248FAC72-61C4-4883-997A-F2CB6CC3CF7F}" type="presOf" srcId="{5A04AB25-B6D4-485B-9A01-DC2A0B093631}" destId="{507E1130-C0EC-42DC-BD6D-6D5BD28390D8}" srcOrd="0" destOrd="1" presId="urn:microsoft.com/office/officeart/2005/8/layout/vList5"/>
    <dgm:cxn modelId="{44A27E2B-B4AE-483C-81D6-CF9556A830AE}" type="presOf" srcId="{7D46052C-7F80-4A7F-BA83-FD4FAC2558E6}" destId="{921349DC-62A3-45AE-8F15-2113A9A7050E}" srcOrd="0" destOrd="0" presId="urn:microsoft.com/office/officeart/2005/8/layout/vList5"/>
    <dgm:cxn modelId="{85584796-C4AE-4EE9-8D67-BDF6B2A3D397}" type="presOf" srcId="{AA592A07-201C-41B2-8734-6AA967B13773}" destId="{FE7F7B75-3EE9-442B-AA8E-631983DD7B06}" srcOrd="0" destOrd="0" presId="urn:microsoft.com/office/officeart/2005/8/layout/vList5"/>
    <dgm:cxn modelId="{A04CD61A-20FD-4054-904E-90E334E2AD1B}" srcId="{7EAE0DBE-6E1D-4C6D-8EA4-D58539960116}" destId="{342C52C6-9B3F-4FEE-9DB0-AD6DF7A01BAE}" srcOrd="0" destOrd="0" parTransId="{ACC45BBF-84A9-4F84-ADE1-32D04D57199B}" sibTransId="{63B3A991-25B4-431B-8238-E224365642E5}"/>
    <dgm:cxn modelId="{E90AF2B7-635A-476E-8AA2-90A3CEDF916D}" type="presOf" srcId="{342C52C6-9B3F-4FEE-9DB0-AD6DF7A01BAE}" destId="{8CE58EF3-7880-4DDA-B7EE-1B8DECCB2D60}" srcOrd="0" destOrd="0" presId="urn:microsoft.com/office/officeart/2005/8/layout/vList5"/>
    <dgm:cxn modelId="{B04575FE-54C1-40B5-BCF8-B19C24FAC685}" type="presOf" srcId="{AC67D394-1DB4-44EB-AD93-553D271CF7FD}" destId="{9ED32F39-A250-40A5-AAFE-42A5DFD1FBAB}" srcOrd="0" destOrd="0" presId="urn:microsoft.com/office/officeart/2005/8/layout/vList5"/>
    <dgm:cxn modelId="{A01C5C0F-C193-4811-907B-B9456A7C741B}" type="presOf" srcId="{84B17C45-38DA-40CA-83E9-FD4D50B28BE7}" destId="{7174FBC2-5896-4F46-A627-A11E29135684}" srcOrd="0" destOrd="0" presId="urn:microsoft.com/office/officeart/2005/8/layout/vList5"/>
    <dgm:cxn modelId="{BC0C4837-D4ED-46E3-B93E-B45B5542C956}" srcId="{AA592A07-201C-41B2-8734-6AA967B13773}" destId="{BAF9DAE2-E3FA-4339-B7CD-3145EA4793ED}" srcOrd="2" destOrd="0" parTransId="{54EAED4A-88EB-49A3-B9C3-C4A54503097C}" sibTransId="{70BB85CB-EBD0-4D42-AAF0-F6760DB8D3E7}"/>
    <dgm:cxn modelId="{8EE23BA5-5413-4DE1-870C-2338880FA071}" srcId="{7EAE0DBE-6E1D-4C6D-8EA4-D58539960116}" destId="{F8E3134D-4118-419B-A6CA-B338A1BBEB0C}" srcOrd="1" destOrd="0" parTransId="{4C6852E9-F6E1-4FB2-89BE-E56F9C87A783}" sibTransId="{34A6C665-B6C1-4BBF-AF75-AB3D9B50F9BD}"/>
    <dgm:cxn modelId="{27901779-4B77-4D26-A9F3-9DEFE5739F84}" type="presOf" srcId="{7F170E4B-FA19-4D1F-9759-06A9B4B83D5A}" destId="{E14B1E0D-1484-4758-B8FA-3733BDF89302}" srcOrd="0" destOrd="1" presId="urn:microsoft.com/office/officeart/2005/8/layout/vList5"/>
    <dgm:cxn modelId="{0BDC14CB-DE55-4FC8-B2B7-12CA3298DB46}" type="presOf" srcId="{1945EF76-EAE5-4FB4-8D07-903FFF3E4540}" destId="{7174FBC2-5896-4F46-A627-A11E29135684}" srcOrd="0" destOrd="1" presId="urn:microsoft.com/office/officeart/2005/8/layout/vList5"/>
    <dgm:cxn modelId="{53892182-3DB1-4BD4-8FFE-8D454A76482B}" srcId="{C6AA5F3E-2D44-4557-995C-68D228C81210}" destId="{1FEEBD63-4DCB-40C6-B981-B8615AF435EA}" srcOrd="1" destOrd="0" parTransId="{71007403-5BED-4464-A3FA-4237CE6B5BDD}" sibTransId="{8D4E995D-F232-49C0-9A1E-49E9DAD86865}"/>
    <dgm:cxn modelId="{6235C071-3D3B-4EAE-AFCF-F0C6AE520458}" srcId="{5E30E253-BFB9-4306-A9C2-291FE3181C50}" destId="{C3C063D6-4F2B-4F4A-BB18-A7C217E11829}" srcOrd="0" destOrd="0" parTransId="{90C13275-3D3D-4D96-98F1-C7DD21859367}" sibTransId="{904402C5-7578-40D3-AA4B-5036C62579E3}"/>
    <dgm:cxn modelId="{142A97D9-75F4-4B67-9772-EAA95F9DB4AB}" type="presOf" srcId="{1FEEBD63-4DCB-40C6-B981-B8615AF435EA}" destId="{921349DC-62A3-45AE-8F15-2113A9A7050E}" srcOrd="0" destOrd="1" presId="urn:microsoft.com/office/officeart/2005/8/layout/vList5"/>
    <dgm:cxn modelId="{80097995-41E3-422B-B2EF-411F90A9F3C5}" srcId="{AC67D394-1DB4-44EB-AD93-553D271CF7FD}" destId="{1945EF76-EAE5-4FB4-8D07-903FFF3E4540}" srcOrd="1" destOrd="0" parTransId="{1779A5CE-D362-44F8-81E6-2C4CF0F8E702}" sibTransId="{4B2AC743-EBBD-48E3-86F4-FF003D288E55}"/>
    <dgm:cxn modelId="{CFDEA053-278B-44A2-9BB7-2A4213F6844C}" type="presOf" srcId="{7EAE0DBE-6E1D-4C6D-8EA4-D58539960116}" destId="{4B6F2644-F9CD-4816-81C1-FC4BF998D417}" srcOrd="0" destOrd="0" presId="urn:microsoft.com/office/officeart/2005/8/layout/vList5"/>
    <dgm:cxn modelId="{2E8DF8C0-0258-44B9-9A37-94738B80D0CF}" type="presOf" srcId="{C6AA5F3E-2D44-4557-995C-68D228C81210}" destId="{FA30CCD1-F78A-4C68-B0BF-A931EE0AF2EF}" srcOrd="0" destOrd="0" presId="urn:microsoft.com/office/officeart/2005/8/layout/vList5"/>
    <dgm:cxn modelId="{C6FE3C68-4377-444C-8F0E-DDD4753D8A5B}" type="presOf" srcId="{F8E3134D-4118-419B-A6CA-B338A1BBEB0C}" destId="{8CE58EF3-7880-4DDA-B7EE-1B8DECCB2D60}" srcOrd="0" destOrd="1" presId="urn:microsoft.com/office/officeart/2005/8/layout/vList5"/>
    <dgm:cxn modelId="{FAE1203D-26C2-4126-B585-14A6CB2E31D6}" srcId="{C6AA5F3E-2D44-4557-995C-68D228C81210}" destId="{7D46052C-7F80-4A7F-BA83-FD4FAC2558E6}" srcOrd="0" destOrd="0" parTransId="{52DC8AD0-FB52-4293-BE4F-174DCF7BAF31}" sibTransId="{22F465FD-6925-43FD-A41C-9DC990F235D4}"/>
    <dgm:cxn modelId="{BF44A168-8C28-4F36-8C61-4550AF4BE298}" srcId="{AA592A07-201C-41B2-8734-6AA967B13773}" destId="{5E30E253-BFB9-4306-A9C2-291FE3181C50}" srcOrd="0" destOrd="0" parTransId="{88CCAFAF-0507-4663-90EE-6C5BF39C51FD}" sibTransId="{5F3F95A0-0CA3-4C25-AD0E-E24AFA80D22D}"/>
    <dgm:cxn modelId="{CDFFE088-577D-4F3E-A7B2-7A6ECF0B7FAA}" srcId="{BAF9DAE2-E3FA-4339-B7CD-3145EA4793ED}" destId="{7F170E4B-FA19-4D1F-9759-06A9B4B83D5A}" srcOrd="1" destOrd="0" parTransId="{645FC126-4218-4EAE-9040-8A21C1351521}" sibTransId="{12299B3B-8C18-494C-8F85-C34B7040708C}"/>
    <dgm:cxn modelId="{89116E3C-35A2-4043-B7FF-7DC8CE880AA8}" srcId="{AA592A07-201C-41B2-8734-6AA967B13773}" destId="{C6AA5F3E-2D44-4557-995C-68D228C81210}" srcOrd="4" destOrd="0" parTransId="{8B2CBF87-5971-4144-9923-EBAEBFFBBBB6}" sibTransId="{D8F2819E-BFD7-46DC-ABD7-168B5A05FFBD}"/>
    <dgm:cxn modelId="{33B5756E-479F-417A-B4B3-B3314C9CA4A0}" type="presOf" srcId="{BAF9DAE2-E3FA-4339-B7CD-3145EA4793ED}" destId="{07596A9F-40EF-4A61-8FD3-AC1C9B9F4A49}" srcOrd="0" destOrd="0" presId="urn:microsoft.com/office/officeart/2005/8/layout/vList5"/>
    <dgm:cxn modelId="{6F3F1446-2E38-4EB8-AF3B-A443451551F4}" srcId="{AA592A07-201C-41B2-8734-6AA967B13773}" destId="{AC67D394-1DB4-44EB-AD93-553D271CF7FD}" srcOrd="1" destOrd="0" parTransId="{7CEC9D38-A6BB-4C57-8F27-9BBDE78B7CBE}" sibTransId="{30D8DC3B-2C78-4EFD-ABFE-6B8744558AB3}"/>
    <dgm:cxn modelId="{AC8DC186-5146-4CC1-AB08-72F5026B2F4C}" type="presParOf" srcId="{FE7F7B75-3EE9-442B-AA8E-631983DD7B06}" destId="{DA94EECC-3F58-4CFF-A2CB-E7106CDED558}" srcOrd="0" destOrd="0" presId="urn:microsoft.com/office/officeart/2005/8/layout/vList5"/>
    <dgm:cxn modelId="{DEC9B4B7-D085-458E-83B1-BA716A8F187F}" type="presParOf" srcId="{DA94EECC-3F58-4CFF-A2CB-E7106CDED558}" destId="{B4777A9A-7DFE-4E55-A0BA-DDC7D1B5CF49}" srcOrd="0" destOrd="0" presId="urn:microsoft.com/office/officeart/2005/8/layout/vList5"/>
    <dgm:cxn modelId="{AD0718AE-DF9E-4109-8E5C-D9C73EBA3CAE}" type="presParOf" srcId="{DA94EECC-3F58-4CFF-A2CB-E7106CDED558}" destId="{507E1130-C0EC-42DC-BD6D-6D5BD28390D8}" srcOrd="1" destOrd="0" presId="urn:microsoft.com/office/officeart/2005/8/layout/vList5"/>
    <dgm:cxn modelId="{6E848605-CD8C-4D1E-95AC-C2DBC30E8A5E}" type="presParOf" srcId="{FE7F7B75-3EE9-442B-AA8E-631983DD7B06}" destId="{6E2511A2-090D-4C7E-83DE-50D96E86D913}" srcOrd="1" destOrd="0" presId="urn:microsoft.com/office/officeart/2005/8/layout/vList5"/>
    <dgm:cxn modelId="{01441078-8835-4647-91AF-95098969C5ED}" type="presParOf" srcId="{FE7F7B75-3EE9-442B-AA8E-631983DD7B06}" destId="{9B629447-2882-4A9A-9251-D1674F91AD45}" srcOrd="2" destOrd="0" presId="urn:microsoft.com/office/officeart/2005/8/layout/vList5"/>
    <dgm:cxn modelId="{10035637-4B76-4DF9-8D51-BC3A08A1D21B}" type="presParOf" srcId="{9B629447-2882-4A9A-9251-D1674F91AD45}" destId="{9ED32F39-A250-40A5-AAFE-42A5DFD1FBAB}" srcOrd="0" destOrd="0" presId="urn:microsoft.com/office/officeart/2005/8/layout/vList5"/>
    <dgm:cxn modelId="{8F48ADAE-B110-4DA4-AF86-B2369A7B80DC}" type="presParOf" srcId="{9B629447-2882-4A9A-9251-D1674F91AD45}" destId="{7174FBC2-5896-4F46-A627-A11E29135684}" srcOrd="1" destOrd="0" presId="urn:microsoft.com/office/officeart/2005/8/layout/vList5"/>
    <dgm:cxn modelId="{4A2B4174-8DA7-4587-841A-EDA49080B903}" type="presParOf" srcId="{FE7F7B75-3EE9-442B-AA8E-631983DD7B06}" destId="{0B7FD22E-E9A5-4921-9E66-94C96A42CF03}" srcOrd="3" destOrd="0" presId="urn:microsoft.com/office/officeart/2005/8/layout/vList5"/>
    <dgm:cxn modelId="{A177066B-F09D-4B34-8841-CC9C64EE5F48}" type="presParOf" srcId="{FE7F7B75-3EE9-442B-AA8E-631983DD7B06}" destId="{89A3ECC5-B476-4360-A052-01093064C525}" srcOrd="4" destOrd="0" presId="urn:microsoft.com/office/officeart/2005/8/layout/vList5"/>
    <dgm:cxn modelId="{DBBF7339-2182-4707-82F9-1CE68FF6B652}" type="presParOf" srcId="{89A3ECC5-B476-4360-A052-01093064C525}" destId="{07596A9F-40EF-4A61-8FD3-AC1C9B9F4A49}" srcOrd="0" destOrd="0" presId="urn:microsoft.com/office/officeart/2005/8/layout/vList5"/>
    <dgm:cxn modelId="{837BE2E4-5E5B-4C03-ACBB-6CEB22A0BFC9}" type="presParOf" srcId="{89A3ECC5-B476-4360-A052-01093064C525}" destId="{E14B1E0D-1484-4758-B8FA-3733BDF89302}" srcOrd="1" destOrd="0" presId="urn:microsoft.com/office/officeart/2005/8/layout/vList5"/>
    <dgm:cxn modelId="{5421E428-7434-4000-B3EA-F3AEB419A054}" type="presParOf" srcId="{FE7F7B75-3EE9-442B-AA8E-631983DD7B06}" destId="{44262DC0-5DC6-4BE8-81A6-CBFF8F5981AD}" srcOrd="5" destOrd="0" presId="urn:microsoft.com/office/officeart/2005/8/layout/vList5"/>
    <dgm:cxn modelId="{26344BBC-4050-4061-8411-9B28A400CF00}" type="presParOf" srcId="{FE7F7B75-3EE9-442B-AA8E-631983DD7B06}" destId="{0F9166D4-450D-45BC-9EC3-83B44BB4D504}" srcOrd="6" destOrd="0" presId="urn:microsoft.com/office/officeart/2005/8/layout/vList5"/>
    <dgm:cxn modelId="{55CEFBE8-D242-4716-BA47-7D31447E0B12}" type="presParOf" srcId="{0F9166D4-450D-45BC-9EC3-83B44BB4D504}" destId="{4B6F2644-F9CD-4816-81C1-FC4BF998D417}" srcOrd="0" destOrd="0" presId="urn:microsoft.com/office/officeart/2005/8/layout/vList5"/>
    <dgm:cxn modelId="{EACCCA49-80D4-45CF-B8C5-7E21CEBDDA32}" type="presParOf" srcId="{0F9166D4-450D-45BC-9EC3-83B44BB4D504}" destId="{8CE58EF3-7880-4DDA-B7EE-1B8DECCB2D60}" srcOrd="1" destOrd="0" presId="urn:microsoft.com/office/officeart/2005/8/layout/vList5"/>
    <dgm:cxn modelId="{E399128E-7A0E-45E1-8A6E-6C0B293BF760}" type="presParOf" srcId="{FE7F7B75-3EE9-442B-AA8E-631983DD7B06}" destId="{424E8D82-6E75-4C59-A59B-6F835904051E}" srcOrd="7" destOrd="0" presId="urn:microsoft.com/office/officeart/2005/8/layout/vList5"/>
    <dgm:cxn modelId="{1ECA6DEB-8E1D-4084-ABE9-0AF7BF0A51A4}" type="presParOf" srcId="{FE7F7B75-3EE9-442B-AA8E-631983DD7B06}" destId="{9DCC23CF-A5EA-4587-8C7F-34FC8BD68B25}" srcOrd="8" destOrd="0" presId="urn:microsoft.com/office/officeart/2005/8/layout/vList5"/>
    <dgm:cxn modelId="{2829C3B1-96E4-4586-8098-B9D9E21917C7}" type="presParOf" srcId="{9DCC23CF-A5EA-4587-8C7F-34FC8BD68B25}" destId="{FA30CCD1-F78A-4C68-B0BF-A931EE0AF2EF}" srcOrd="0" destOrd="0" presId="urn:microsoft.com/office/officeart/2005/8/layout/vList5"/>
    <dgm:cxn modelId="{38D4415E-10B3-4A1B-8FC3-FD62D75B3060}" type="presParOf" srcId="{9DCC23CF-A5EA-4587-8C7F-34FC8BD68B25}" destId="{921349DC-62A3-45AE-8F15-2113A9A705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DFBE6-11CB-45A6-A7E8-11E5E7DC73A6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2C51C-093F-4CD8-84A7-B558385F01D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327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2C51C-093F-4CD8-84A7-B558385F01D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7012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98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2C51C-093F-4CD8-84A7-B558385F01D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808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621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266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/>
            </a:r>
            <a:br>
              <a:rPr lang="en-US" sz="12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00346-CCC5-964A-81E4-787A8C9385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62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094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647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840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8" name="Picture 7" descr="ellucian logo_blend (0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74" y="3705045"/>
            <a:ext cx="8507413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75" y="5048251"/>
            <a:ext cx="8507413" cy="884164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8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2014 ELLUCIAN. ALL RIGHTS RESERVED – CONFIDENTIAL &amp; PROPRIETARY.</a:t>
            </a:r>
          </a:p>
        </p:txBody>
      </p:sp>
      <p:pic>
        <p:nvPicPr>
          <p:cNvPr id="7" name="Picture 6" descr="bar1 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359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8" name="Picture 7" descr="ellucian logo_blend (0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74" y="3705045"/>
            <a:ext cx="8507413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 smtClean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675" y="5048251"/>
            <a:ext cx="8507413" cy="884164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8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7" name="Picture 6" descr="bar1 to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353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7338" marR="0" lvl="3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7338" marR="0" lvl="4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85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949570"/>
            <a:ext cx="8507413" cy="440089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None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7338" marR="0" lvl="3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7338" marR="0" lvl="4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0675" y="1467061"/>
            <a:ext cx="8507413" cy="482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190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64508" y="2096219"/>
            <a:ext cx="5963579" cy="4019909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buFontTx/>
              <a:buNone/>
              <a:defRPr lang="en-US" sz="18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sz="1800"/>
            </a:lvl2pPr>
            <a:lvl3pPr marL="354013" indent="-354013">
              <a:buClr>
                <a:schemeClr val="accent1"/>
              </a:buClr>
              <a:defRPr sz="1800"/>
            </a:lvl3pPr>
            <a:lvl4pPr marL="681038" indent="-309563">
              <a:buClr>
                <a:schemeClr val="tx2"/>
              </a:buClr>
              <a:defRPr sz="1600"/>
            </a:lvl4pPr>
            <a:lvl5pPr marL="1009650" indent="-301625">
              <a:buClr>
                <a:schemeClr val="accent2"/>
              </a:buCl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855343" y="1479704"/>
            <a:ext cx="5972745" cy="434975"/>
          </a:xfrm>
        </p:spPr>
        <p:txBody>
          <a:bodyPr>
            <a:normAutofit/>
          </a:bodyPr>
          <a:lstStyle>
            <a:lvl1pPr>
              <a:buFontTx/>
              <a:buNone/>
              <a:defRPr lang="en-US" sz="2000" u="none" kern="1200" noProof="0" dirty="0" smtClean="0">
                <a:solidFill>
                  <a:srgbClr val="4F236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72596" y="1837432"/>
            <a:ext cx="5955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951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64508" y="1496957"/>
            <a:ext cx="5963579" cy="4558790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600"/>
              </a:spcAft>
              <a:buFontTx/>
              <a:buNone/>
              <a:defRPr lang="en-US" sz="1800" kern="120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Tx/>
              <a:buNone/>
              <a:defRPr sz="1100"/>
            </a:lvl2pPr>
            <a:lvl3pPr marL="354013" indent="-354013">
              <a:buClr>
                <a:schemeClr val="accent1"/>
              </a:buClr>
              <a:defRPr sz="1800"/>
            </a:lvl3pPr>
            <a:lvl4pPr marL="681038" indent="-309563">
              <a:buClr>
                <a:schemeClr val="tx2"/>
              </a:buClr>
              <a:defRPr sz="1600"/>
            </a:lvl4pPr>
            <a:lvl5pPr marL="1009650" indent="-301625">
              <a:buClr>
                <a:schemeClr val="accent2"/>
              </a:buCl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22627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970" y="1463040"/>
            <a:ext cx="5964118" cy="488742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7338" marR="0" lvl="3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7338" marR="0" lvl="4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1216326"/>
            <a:ext cx="2493034" cy="5641674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4535361" y="666633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>
              <a:defRPr/>
            </a:pPr>
            <a:fld id="{0E31EE65-1240-4484-ACA0-E402BE23F397}" type="slidenum">
              <a:rPr sz="800">
                <a:solidFill>
                  <a:srgbClr val="404041"/>
                </a:solidFill>
              </a:rPr>
              <a:pPr algn="l">
                <a:defRPr/>
              </a:pPr>
              <a:t>‹#›</a:t>
            </a:fld>
            <a:endParaRPr sz="800" dirty="0">
              <a:solidFill>
                <a:srgbClr val="4040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295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970" y="1463040"/>
            <a:ext cx="5964118" cy="4887426"/>
          </a:xfrm>
        </p:spPr>
        <p:txBody>
          <a:bodyPr/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/>
            </a:lvl5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7338" marR="0" lvl="3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7338" marR="0" lvl="4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20675" y="1549400"/>
            <a:ext cx="2240280" cy="2240280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20675" y="3978425"/>
            <a:ext cx="2240280" cy="2240280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56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354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7959408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11" name="Picture 10" descr="bar1 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pic>
        <p:nvPicPr>
          <p:cNvPr id="9" name="Picture 8" descr="ellucian logo_blend (0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1828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le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602413" y="3799984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13" name="Picture 12" descr="bar1 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5322570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ellucian logo_blend (0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37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Colle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6344631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32687" y="0"/>
            <a:ext cx="0" cy="3191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 txBox="1">
            <a:spLocks/>
          </p:cNvSpPr>
          <p:nvPr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13" name="Picture 12" descr="bar1 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68680" y="3799984"/>
            <a:ext cx="7959408" cy="1188720"/>
          </a:xfr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36786" y="3799983"/>
            <a:ext cx="535002" cy="1188720"/>
          </a:xfrm>
        </p:spPr>
        <p:txBody>
          <a:bodyPr vert="horz" lIns="0" tIns="0" rIns="0" bIns="0" rtlCol="0" anchor="t">
            <a:normAutofit/>
          </a:bodyPr>
          <a:lstStyle>
            <a:lvl1pPr marL="0" indent="0" algn="r" defTabSz="914400" rtl="0" eaLnBrk="1" latinLnBrk="0" hangingPunct="1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  <a:buFont typeface="Wingdings" charset="2"/>
              <a:buNone/>
              <a:defRPr lang="en-US" sz="32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603048" y="494093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0" name="Picture 9" descr="ellucian logo_blend (0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59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36" y="2709013"/>
            <a:ext cx="7141464" cy="694944"/>
          </a:xfrm>
          <a:solidFill>
            <a:schemeClr val="bg1"/>
          </a:solidFill>
        </p:spPr>
        <p:txBody>
          <a:bodyPr vert="horz" lIns="182880" tIns="0" rIns="18288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4040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2536" y="4709160"/>
            <a:ext cx="7141464" cy="587229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pic>
        <p:nvPicPr>
          <p:cNvPr id="14" name="Picture 13" descr="bar1 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pic>
        <p:nvPicPr>
          <p:cNvPr id="8" name="Picture 7" descr="ellucian logo_blend (0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91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College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1" y="4597017"/>
            <a:ext cx="4256088" cy="587229"/>
          </a:xfr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1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20675" y="4384606"/>
            <a:ext cx="2225040" cy="2099054"/>
          </a:xfrm>
          <a:noFill/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3163824"/>
          </a:xfrm>
        </p:spPr>
        <p:txBody>
          <a:bodyPr vert="horz" lIns="18288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2" name="Picture 11" descr="bar1 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3703"/>
            <a:ext cx="9144000" cy="240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2536" y="2703957"/>
            <a:ext cx="7141464" cy="694944"/>
          </a:xfrm>
          <a:solidFill>
            <a:schemeClr val="bg1"/>
          </a:solidFill>
        </p:spPr>
        <p:txBody>
          <a:bodyPr vert="horz" lIns="182880" tIns="0" rIns="18288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400" kern="1200" dirty="0" smtClean="0">
                <a:solidFill>
                  <a:srgbClr val="4040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ellucian logo_blend (0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144" y="6355815"/>
            <a:ext cx="1837944" cy="4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420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156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733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675" y="1463040"/>
            <a:ext cx="4175125" cy="4816990"/>
          </a:xfrm>
        </p:spPr>
        <p:txBody>
          <a:bodyPr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7338" marR="0" lvl="3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7338" marR="0" lvl="4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63040"/>
            <a:ext cx="4114800" cy="4816990"/>
          </a:xfrm>
        </p:spPr>
        <p:txBody>
          <a:bodyPr>
            <a:normAutofit/>
          </a:bodyPr>
          <a:lstStyle>
            <a:lvl1pPr marL="287338" marR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 lang="en-US" sz="2000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D6E71"/>
              </a:buClr>
              <a:buSzTx/>
              <a:buFont typeface="Wingdings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B1E79"/>
              </a:buClr>
              <a:buSzTx/>
              <a:buFont typeface="Wingdings" charset="2"/>
              <a:buChar char="§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A392C"/>
              </a:buClr>
              <a:buSzTx/>
              <a:buFont typeface="Wingdings" charset="2"/>
              <a:buChar char="§"/>
              <a:tabLst/>
              <a:defRPr sz="16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68D1F"/>
              </a:buClr>
              <a:buSzTx/>
              <a:buFont typeface="Wingdings" charset="2"/>
              <a:buChar char="§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7338" marR="0" lvl="3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7338" marR="0" lvl="4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843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63040"/>
            <a:ext cx="4176713" cy="6397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sz="240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675" y="1966826"/>
            <a:ext cx="4176713" cy="42455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3040"/>
            <a:ext cx="4183063" cy="639762"/>
          </a:xfr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US" sz="2400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Tx/>
              <a:buNone/>
              <a:tabLst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6826"/>
            <a:ext cx="4183063" cy="424559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015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63513" y="1380227"/>
            <a:ext cx="8799512" cy="501242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527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4079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037162" y="608163"/>
            <a:ext cx="4790926" cy="56416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10000"/>
              </a:lnSpc>
              <a:defRPr sz="32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" y="0"/>
            <a:ext cx="3295293" cy="6858000"/>
          </a:xfrm>
        </p:spPr>
        <p:txBody>
          <a:bodyPr vert="horz" lIns="18288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lang="en-US" sz="2000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4535361" y="666633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>
              <a:defRPr/>
            </a:pPr>
            <a:fld id="{0E31EE65-1240-4484-ACA0-E402BE23F397}" type="slidenum">
              <a:rPr sz="800">
                <a:solidFill>
                  <a:srgbClr val="404041"/>
                </a:solidFill>
              </a:rPr>
              <a:pPr algn="l">
                <a:defRPr/>
              </a:pPr>
              <a:t>‹#›</a:t>
            </a:fld>
            <a:endParaRPr sz="800" dirty="0">
              <a:solidFill>
                <a:srgbClr val="404041"/>
              </a:solidFill>
            </a:endParaRPr>
          </a:p>
        </p:txBody>
      </p:sp>
      <p:pic>
        <p:nvPicPr>
          <p:cNvPr id="8" name="Picture 7" descr="ellucian logo_blend (0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6216" y="6484854"/>
            <a:ext cx="1261872" cy="2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04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51261" y="120543"/>
            <a:ext cx="5525379" cy="60321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5965" y="120543"/>
            <a:ext cx="2700338" cy="603216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4497" y="6377233"/>
            <a:ext cx="1637028" cy="316103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ctr">
              <a:defRPr sz="12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83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D32616FA-C834-44D2-A00C-06F59F2A8B4D}" type="datetime1">
              <a:rPr lang="en-US" smtClean="0"/>
              <a:pPr/>
              <a:t>6/13/2014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438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26"/>
          <p:cNvSpPr>
            <a:spLocks noGrp="1"/>
          </p:cNvSpPr>
          <p:nvPr>
            <p:ph type="title"/>
          </p:nvPr>
        </p:nvSpPr>
        <p:spPr>
          <a:xfrm>
            <a:off x="228600" y="213413"/>
            <a:ext cx="8686800" cy="1009358"/>
          </a:xfrm>
          <a:prstGeom prst="rect">
            <a:avLst/>
          </a:prstGeom>
        </p:spPr>
        <p:txBody>
          <a:bodyPr vert="horz" lIns="182880" tIns="45720" rIns="182880" bIns="45720" rtlCol="0" anchor="b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1540986"/>
            <a:ext cx="8686800" cy="46701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4497" y="6377233"/>
            <a:ext cx="1637028" cy="316103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ctr">
              <a:defRPr sz="12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83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78C4860B-2D60-414A-90BE-F82BD64425E9}" type="datetime1">
              <a:rPr lang="en-US" smtClean="0"/>
              <a:pPr/>
              <a:t>6/13/2014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8737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8282" y="6396548"/>
            <a:ext cx="5561682" cy="226940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l">
              <a:defRPr lang="en-US" sz="1200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8577" y="5491873"/>
            <a:ext cx="1637028" cy="1032229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r">
              <a:defRPr sz="48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11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04E9E104-0579-534A-B233-06B48E6F45FC}" type="datetime4">
              <a:rPr lang="en-US" smtClean="0"/>
              <a:pPr/>
              <a:t>June 13, 2014</a:t>
            </a:fld>
            <a:endParaRPr lang="en-US" dirty="0"/>
          </a:p>
        </p:txBody>
      </p:sp>
      <p:sp>
        <p:nvSpPr>
          <p:cNvPr id="16" name="Title Placeholder 26"/>
          <p:cNvSpPr>
            <a:spLocks noGrp="1"/>
          </p:cNvSpPr>
          <p:nvPr>
            <p:ph type="title"/>
          </p:nvPr>
        </p:nvSpPr>
        <p:spPr>
          <a:xfrm>
            <a:off x="228600" y="213413"/>
            <a:ext cx="8686800" cy="1009358"/>
          </a:xfrm>
          <a:prstGeom prst="rect">
            <a:avLst/>
          </a:prstGeom>
        </p:spPr>
        <p:txBody>
          <a:bodyPr vert="horz" lIns="182880" tIns="45720" rIns="182880" bIns="45720" rtlCol="0" anchor="b">
            <a:normAutofit/>
          </a:bodyPr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44507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97575"/>
            <a:ext cx="9144000" cy="860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603625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73D039AC-70A2-C845-BE22-61EC1329F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92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14497" y="6377233"/>
            <a:ext cx="1637028" cy="316103"/>
          </a:xfrm>
          <a:prstGeom prst="rect">
            <a:avLst/>
          </a:prstGeom>
        </p:spPr>
        <p:txBody>
          <a:bodyPr wrap="none" lIns="91440" tIns="0" rIns="91440" bIns="0" anchor="b"/>
          <a:lstStyle>
            <a:lvl1pPr algn="ctr">
              <a:defRPr sz="1200" b="1" i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4723A4D5-ED90-46EA-AEBA-89262A0074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15499" y="6283094"/>
            <a:ext cx="2133600" cy="416227"/>
          </a:xfrm>
          <a:prstGeom prst="rect">
            <a:avLst/>
          </a:prstGeom>
        </p:spPr>
        <p:txBody>
          <a:bodyPr vert="horz" wrap="none" lIns="91440" tIns="0" rIns="91440" bIns="0" rtlCol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Helvetica Light"/>
              </a:defRPr>
            </a:lvl1pPr>
          </a:lstStyle>
          <a:p>
            <a:fld id="{5B472F75-D2DC-4CA5-8383-B309A7E6FDEC}" type="datetime1">
              <a:rPr lang="en-US" smtClean="0"/>
              <a:pPr/>
              <a:t>6/13/2014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3749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.png"/>
          <p:cNvPicPr>
            <a:picLocks noChangeAspect="1"/>
          </p:cNvPicPr>
          <p:nvPr userDrawn="1"/>
        </p:nvPicPr>
        <p:blipFill>
          <a:blip r:embed="rId3" cstate="print"/>
          <a:srcRect l="12099" b="4268"/>
          <a:stretch>
            <a:fillRect/>
          </a:stretch>
        </p:blipFill>
        <p:spPr>
          <a:xfrm>
            <a:off x="0" y="4465317"/>
            <a:ext cx="1840621" cy="23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66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020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521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322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732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36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349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A3410-1ED2-4701-B841-3079D9218D03}" type="datetimeFigureOut">
              <a:rPr lang="en-GB" smtClean="0"/>
              <a:pPr/>
              <a:t>13/06/2014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381-F6D1-4876-BD0C-3A66BC4243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646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lucian logo_blend (01)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566216" y="6484854"/>
            <a:ext cx="1261872" cy="2826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675" y="90080"/>
            <a:ext cx="8507413" cy="82296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675" y="1463040"/>
            <a:ext cx="8507413" cy="48874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7338" marR="0" lvl="0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87338" marR="0" lvl="1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87338" marR="0" lvl="2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87338" marR="0" lvl="3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87338" marR="0" lvl="4" indent="-2873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12064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pic>
        <p:nvPicPr>
          <p:cNvPr id="7" name="Picture 6" descr="bar1 top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0" y="980071"/>
            <a:ext cx="9144000" cy="24025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4535361" y="6666339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>
              <a:defRPr/>
            </a:pPr>
            <a:fld id="{0E31EE65-1240-4484-ACA0-E402BE23F397}" type="slidenum">
              <a:rPr sz="800">
                <a:solidFill>
                  <a:srgbClr val="404041"/>
                </a:solidFill>
              </a:rPr>
              <a:pPr algn="l">
                <a:defRPr/>
              </a:pPr>
              <a:t>‹#›</a:t>
            </a:fld>
            <a:endParaRPr sz="800" dirty="0">
              <a:solidFill>
                <a:srgbClr val="404041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/>
        </p:nvSpPr>
        <p:spPr>
          <a:xfrm>
            <a:off x="320674" y="6666339"/>
            <a:ext cx="4449733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algn="l" defTabSz="914400" rtl="0" eaLnBrk="1" latinLnBrk="0" hangingPunct="1">
              <a:def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sz="800" dirty="0">
                <a:solidFill>
                  <a:srgbClr val="404041"/>
                </a:solidFill>
              </a:rPr>
              <a:t>© 2014 ELLUCIAN. ALL RIGHTS RESERVED –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xmlns="" val="197902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900" kern="1200" dirty="0" smtClean="0">
          <a:solidFill>
            <a:schemeClr val="accent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7338" marR="0" indent="-28733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812064"/>
        </a:buClr>
        <a:buSzTx/>
        <a:buFont typeface="Wingdings" charset="2"/>
        <a:buChar char="§"/>
        <a:tabLst/>
        <a:defRPr kumimoji="0" lang="en-US" sz="2400" b="0" i="0" u="none" strike="noStrike" kern="1200" cap="none" spc="0" normalizeH="0" baseline="0" noProof="0">
          <a:ln>
            <a:noFill/>
          </a:ln>
          <a:solidFill>
            <a:srgbClr val="6D6E71"/>
          </a:solidFill>
          <a:effectLst/>
          <a:uLnTx/>
          <a:uFillTx/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6D6E71"/>
        </a:buClr>
        <a:buSzTx/>
        <a:buFont typeface="Wingdings" charset="2"/>
        <a:buChar char="§"/>
        <a:tabLst/>
        <a:defRPr lang="en-US" sz="2800" kern="1200" noProof="0">
          <a:solidFill>
            <a:schemeClr val="tx2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BB1E79"/>
        </a:buClr>
        <a:buSzTx/>
        <a:buFont typeface="Wingdings" charset="2"/>
        <a:buChar char="§"/>
        <a:tabLst/>
        <a:defRPr lang="en-US" sz="2400" kern="1200" noProof="0">
          <a:solidFill>
            <a:schemeClr val="tx2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CA392C"/>
        </a:buClr>
        <a:buSzTx/>
        <a:buFont typeface="Wingdings" charset="2"/>
        <a:buChar char="§"/>
        <a:tabLst/>
        <a:defRPr lang="en-US" sz="2000" kern="1200" noProof="0">
          <a:solidFill>
            <a:schemeClr val="tx2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F68D1F"/>
        </a:buClr>
        <a:buSzTx/>
        <a:buFont typeface="Wingdings" charset="2"/>
        <a:buChar char="§"/>
        <a:tabLst/>
        <a:defRPr lang="en-US" sz="2000" kern="1200" noProof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Data" Target="../diagrams/data1.xml"/><Relationship Id="rId5" Type="http://schemas.openxmlformats.org/officeDocument/2006/relationships/image" Target="../media/image31.png"/><Relationship Id="rId10" Type="http://schemas.microsoft.com/office/2007/relationships/diagramDrawing" Target="../diagrams/drawing1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2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11" Type="http://schemas.microsoft.com/office/2007/relationships/diagramDrawing" Target="../diagrams/drawing2.xml"/><Relationship Id="rId5" Type="http://schemas.openxmlformats.org/officeDocument/2006/relationships/image" Target="../media/image33.jpeg"/><Relationship Id="rId10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2" r="253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8064A2"/>
                </a:solidFill>
                <a:latin typeface="+mn-lt"/>
                <a:ea typeface="+mn-ea"/>
                <a:cs typeface="+mn-cs"/>
              </a:rPr>
              <a:t>Libya Higher Education Forum</a:t>
            </a:r>
            <a:br>
              <a:rPr lang="en-GB" sz="4000" dirty="0" smtClean="0">
                <a:solidFill>
                  <a:srgbClr val="8064A2"/>
                </a:solidFill>
                <a:latin typeface="+mn-lt"/>
                <a:ea typeface="+mn-ea"/>
                <a:cs typeface="+mn-cs"/>
              </a:rPr>
            </a:br>
            <a:r>
              <a:rPr lang="en-US" sz="27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 vision for new systems</a:t>
            </a:r>
            <a:endParaRPr lang="en-GB" sz="4000" dirty="0">
              <a:solidFill>
                <a:srgbClr val="8064A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3528" y="4993108"/>
            <a:ext cx="8507413" cy="66814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Mathew Boice,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Vice President Middle East &amp; Africa,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Ellucian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0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0"/>
            <a:ext cx="8507413" cy="822960"/>
          </a:xfrm>
        </p:spPr>
        <p:txBody>
          <a:bodyPr/>
          <a:lstStyle/>
          <a:p>
            <a:r>
              <a:rPr lang="en-GB" b="1" dirty="0" smtClean="0"/>
              <a:t>Do we need a Libyan Enrolment Process?</a:t>
            </a:r>
            <a:endParaRPr lang="en-GB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7544" y="1484784"/>
            <a:ext cx="8507413" cy="488742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Yes – we are unique &amp; only a</a:t>
            </a:r>
            <a:br>
              <a:rPr lang="en-GB" dirty="0" smtClean="0"/>
            </a:br>
            <a:r>
              <a:rPr lang="en-GB" dirty="0" smtClean="0"/>
              <a:t> tailored process will work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No – we can use an established</a:t>
            </a:r>
            <a:br>
              <a:rPr lang="en-GB" dirty="0" smtClean="0"/>
            </a:br>
            <a:r>
              <a:rPr lang="en-GB" dirty="0" smtClean="0"/>
              <a:t>best practice from elsewhere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What do you mean by an</a:t>
            </a:r>
            <a:br>
              <a:rPr lang="en-GB" dirty="0" smtClean="0"/>
            </a:br>
            <a:r>
              <a:rPr lang="en-GB" dirty="0" smtClean="0"/>
              <a:t>enrolment process?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6793510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6146" name="Chart" r:id="rId5" imgW="4571989" imgH="5143584" progId="MSGraph.Chart.8">
              <p:embed followColorScheme="full"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15049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7486573" y="2349622"/>
            <a:ext cx="1428828" cy="1874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327757" y="2828004"/>
            <a:ext cx="7230516" cy="360199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695307"/>
          </a:xfrm>
        </p:spPr>
        <p:txBody>
          <a:bodyPr/>
          <a:lstStyle/>
          <a:p>
            <a:r>
              <a:rPr lang="en-US" dirty="0" smtClean="0"/>
              <a:t>Turning Data &amp; Reports Into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9493" y="2774050"/>
            <a:ext cx="353086" cy="35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1738">
            <a:off x="5188393" y="2779802"/>
            <a:ext cx="341583" cy="34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47874">
            <a:off x="1320846" y="2761247"/>
            <a:ext cx="378692" cy="378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8856" y="2789274"/>
            <a:ext cx="322639" cy="322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469" y="2815021"/>
            <a:ext cx="271144" cy="271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8418" y="2804724"/>
            <a:ext cx="295735" cy="291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70108">
            <a:off x="6893429" y="2836531"/>
            <a:ext cx="228124" cy="228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83955">
            <a:off x="2473033" y="2822047"/>
            <a:ext cx="257093" cy="257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9006" y="2779802"/>
            <a:ext cx="341583" cy="34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0375" y="2788509"/>
            <a:ext cx="324169" cy="324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459" y="2796514"/>
            <a:ext cx="298054" cy="308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4699" y="3249833"/>
            <a:ext cx="2614603" cy="47180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31908" y="2662482"/>
            <a:ext cx="1141344" cy="515916"/>
            <a:chOff x="7515688" y="4692490"/>
            <a:chExt cx="1141344" cy="515916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7543380" y="4692490"/>
              <a:ext cx="1096008" cy="515916"/>
              <a:chOff x="7670118" y="4692490"/>
              <a:chExt cx="1096008" cy="515916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37537" y="4838682"/>
                <a:ext cx="353086" cy="35308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2247874">
                <a:off x="8241188" y="4692490"/>
                <a:ext cx="378692" cy="37869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70118" y="4916668"/>
                <a:ext cx="295735" cy="29173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2408404">
                <a:off x="8571234" y="4698546"/>
                <a:ext cx="194892" cy="194892"/>
              </a:xfrm>
              <a:prstGeom prst="rect">
                <a:avLst/>
              </a:prstGeom>
            </p:spPr>
          </p:pic>
        </p:grpSp>
        <p:cxnSp>
          <p:nvCxnSpPr>
            <p:cNvPr id="30" name="Curved Connector 29"/>
            <p:cNvCxnSpPr/>
            <p:nvPr/>
          </p:nvCxnSpPr>
          <p:spPr>
            <a:xfrm rot="5400000" flipH="1" flipV="1">
              <a:off x="8476223" y="4970588"/>
              <a:ext cx="48239" cy="313378"/>
            </a:xfrm>
            <a:prstGeom prst="curvedConnector3">
              <a:avLst>
                <a:gd name="adj1" fmla="val -206735"/>
              </a:avLst>
            </a:prstGeom>
            <a:ln w="9525" cmpd="sng">
              <a:solidFill>
                <a:srgbClr val="404040">
                  <a:alpha val="50000"/>
                </a:srgbClr>
              </a:solidFill>
              <a:prstDash val="sysDash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5400000">
              <a:off x="7611682" y="4618121"/>
              <a:ext cx="29949" cy="221937"/>
            </a:xfrm>
            <a:prstGeom prst="curvedConnector3">
              <a:avLst>
                <a:gd name="adj1" fmla="val -206735"/>
              </a:avLst>
            </a:prstGeom>
            <a:ln w="9525" cmpd="sng">
              <a:solidFill>
                <a:srgbClr val="404040">
                  <a:alpha val="50000"/>
                </a:srgbClr>
              </a:solidFill>
              <a:prstDash val="sysDash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alphaModFix amt="33000"/>
          </a:blip>
          <a:stretch>
            <a:fillRect/>
          </a:stretch>
        </p:blipFill>
        <p:spPr>
          <a:xfrm>
            <a:off x="4368060" y="4095182"/>
            <a:ext cx="322639" cy="3226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alphaModFix amt="33000"/>
          </a:blip>
          <a:stretch>
            <a:fillRect/>
          </a:stretch>
        </p:blipFill>
        <p:spPr>
          <a:xfrm>
            <a:off x="3912645" y="4152009"/>
            <a:ext cx="341583" cy="3415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alphaModFix amt="33000"/>
          </a:blip>
          <a:stretch>
            <a:fillRect/>
          </a:stretch>
        </p:blipFill>
        <p:spPr>
          <a:xfrm>
            <a:off x="4835085" y="3875822"/>
            <a:ext cx="324169" cy="3241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alphaModFix amt="33000"/>
          </a:blip>
          <a:stretch>
            <a:fillRect/>
          </a:stretch>
        </p:blipFill>
        <p:spPr>
          <a:xfrm>
            <a:off x="4231326" y="3615463"/>
            <a:ext cx="298054" cy="30815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30562" y="2800355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5797229" y="3337523"/>
            <a:ext cx="3011329" cy="486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0232" y="3337523"/>
            <a:ext cx="3011329" cy="486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 flipH="1">
            <a:off x="4441722" y="1267011"/>
            <a:ext cx="260556" cy="2614603"/>
          </a:xfrm>
          <a:prstGeom prst="rightBrace">
            <a:avLst>
              <a:gd name="adj1" fmla="val 27201"/>
              <a:gd name="adj2" fmla="val 5000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705679" y="5758257"/>
            <a:ext cx="5497299" cy="707886"/>
          </a:xfrm>
          <a:prstGeom prst="rect">
            <a:avLst/>
          </a:prstGeom>
          <a:noFill/>
        </p:spPr>
        <p:txBody>
          <a:bodyPr wrap="square" lIns="182880" rIns="182880" rtlCol="0" anchor="b">
            <a:spAutoFit/>
          </a:bodyPr>
          <a:lstStyle/>
          <a:p>
            <a:pPr algn="ctr"/>
            <a:r>
              <a:rPr lang="en-US" sz="2000" dirty="0" smtClean="0"/>
              <a:t>Inaction, Institutional Misalignment, Inefficient, Lack of Results</a:t>
            </a:r>
            <a:endParaRPr lang="en-US" sz="2000" dirty="0"/>
          </a:p>
        </p:txBody>
      </p:sp>
      <p:sp>
        <p:nvSpPr>
          <p:cNvPr id="70" name="Rectangle 69"/>
          <p:cNvSpPr/>
          <p:nvPr/>
        </p:nvSpPr>
        <p:spPr>
          <a:xfrm>
            <a:off x="2973419" y="4834721"/>
            <a:ext cx="3154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COMMON BLACKHOLE “Systems of Insight”</a:t>
            </a:r>
            <a:endParaRPr lang="en-US" sz="2000" b="1" dirty="0"/>
          </a:p>
        </p:txBody>
      </p:sp>
      <p:sp>
        <p:nvSpPr>
          <p:cNvPr id="71" name="Rectangle 70"/>
          <p:cNvSpPr/>
          <p:nvPr/>
        </p:nvSpPr>
        <p:spPr>
          <a:xfrm>
            <a:off x="7769525" y="3875822"/>
            <a:ext cx="862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ACTION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2499070" y="1495286"/>
            <a:ext cx="41633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Institutional Performance</a:t>
            </a:r>
            <a:br>
              <a:rPr lang="en-US" sz="2800" dirty="0" smtClean="0"/>
            </a:br>
            <a:r>
              <a:rPr lang="en-US" sz="2800" dirty="0" smtClean="0"/>
              <a:t>Management</a:t>
            </a:r>
            <a:endParaRPr lang="en-US" sz="2800" dirty="0"/>
          </a:p>
        </p:txBody>
      </p:sp>
      <p:sp>
        <p:nvSpPr>
          <p:cNvPr id="37" name="Oval 36"/>
          <p:cNvSpPr/>
          <p:nvPr/>
        </p:nvSpPr>
        <p:spPr>
          <a:xfrm>
            <a:off x="666672" y="4365104"/>
            <a:ext cx="1687039" cy="1582799"/>
          </a:xfrm>
          <a:prstGeom prst="ellipse">
            <a:avLst/>
          </a:prstGeom>
          <a:solidFill>
            <a:schemeClr val="accent6">
              <a:alpha val="8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62642" y="4731715"/>
            <a:ext cx="128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Systems of Record</a:t>
            </a:r>
            <a:endParaRPr lang="en-GB" sz="1600" b="1" dirty="0"/>
          </a:p>
        </p:txBody>
      </p:sp>
      <p:sp>
        <p:nvSpPr>
          <p:cNvPr id="39" name="Oval 38"/>
          <p:cNvSpPr/>
          <p:nvPr/>
        </p:nvSpPr>
        <p:spPr>
          <a:xfrm>
            <a:off x="6607197" y="4385102"/>
            <a:ext cx="1687039" cy="1582799"/>
          </a:xfrm>
          <a:prstGeom prst="ellipse">
            <a:avLst/>
          </a:prstGeom>
          <a:solidFill>
            <a:schemeClr val="accent6">
              <a:alpha val="8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40" name="TextBox 39"/>
          <p:cNvSpPr txBox="1"/>
          <p:nvPr/>
        </p:nvSpPr>
        <p:spPr>
          <a:xfrm>
            <a:off x="6737230" y="4751713"/>
            <a:ext cx="146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Systems of Engagement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xmlns="" val="33981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073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849546" cy="54726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332656"/>
            <a:ext cx="868680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2900" kern="1200" dirty="0" smtClean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dirty="0" smtClean="0"/>
              <a:t>Northwood University Strategic Plan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988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90080"/>
            <a:ext cx="8507413" cy="746632"/>
          </a:xfrm>
        </p:spPr>
        <p:txBody>
          <a:bodyPr>
            <a:normAutofit/>
          </a:bodyPr>
          <a:lstStyle/>
          <a:p>
            <a:r>
              <a:rPr lang="en-US" dirty="0" err="1" smtClean="0"/>
              <a:t>Ellucian</a:t>
            </a:r>
            <a:r>
              <a:rPr lang="en-US" dirty="0" smtClean="0"/>
              <a:t> Approach to the Challenge (IPM)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533" y="1284093"/>
            <a:ext cx="4788877" cy="30251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33" y="4383939"/>
            <a:ext cx="4788877" cy="2128390"/>
          </a:xfrm>
          <a:prstGeom prst="rect">
            <a:avLst/>
          </a:prstGeom>
          <a:ln w="38100">
            <a:solidFill>
              <a:srgbClr val="BB1E7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6421" y="1295523"/>
            <a:ext cx="2347232" cy="521680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xmlns="" val="2225733107"/>
              </p:ext>
            </p:extLst>
          </p:nvPr>
        </p:nvGraphicFramePr>
        <p:xfrm>
          <a:off x="1364343" y="1003064"/>
          <a:ext cx="6373767" cy="497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7865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472F75-D2DC-4CA5-8383-B309A7E6FDEC}" type="datetime1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8" y="1483657"/>
            <a:ext cx="3352799" cy="4897671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People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483657"/>
            <a:ext cx="5410200" cy="4897671"/>
          </a:xfrm>
          <a:prstGeom prst="rect">
            <a:avLst/>
          </a:prstGeom>
          <a:solidFill>
            <a:srgbClr val="82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Actionable Context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677" y="2143720"/>
            <a:ext cx="5072063" cy="4165600"/>
            <a:chOff x="533399" y="1428750"/>
            <a:chExt cx="5192391" cy="3124200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1428750"/>
              <a:ext cx="5192390" cy="3124200"/>
              <a:chOff x="1371600" y="1159685"/>
              <a:chExt cx="3605223" cy="4658505"/>
            </a:xfrm>
            <a:solidFill>
              <a:schemeClr val="accent1"/>
            </a:solidFill>
          </p:grpSpPr>
          <p:sp>
            <p:nvSpPr>
              <p:cNvPr id="11" name="CURRICULUM TILE 1"/>
              <p:cNvSpPr/>
              <p:nvPr/>
            </p:nvSpPr>
            <p:spPr>
              <a:xfrm>
                <a:off x="1371600" y="1165597"/>
                <a:ext cx="2139894" cy="283464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bg2"/>
                    </a:solidFill>
                  </a:rPr>
                  <a:t>Planning and Assessment</a:t>
                </a:r>
                <a:endParaRPr lang="en-US" sz="28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2" name="CURRICULUM TILE 1"/>
              <p:cNvSpPr/>
              <p:nvPr/>
            </p:nvSpPr>
            <p:spPr>
              <a:xfrm>
                <a:off x="3511494" y="1159685"/>
                <a:ext cx="1465329" cy="465850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D9D9D9"/>
                    </a:solidFill>
                  </a:rPr>
                  <a:t>Data</a:t>
                </a:r>
                <a:endParaRPr lang="en-US" sz="2800" b="1" dirty="0">
                  <a:solidFill>
                    <a:srgbClr val="D9D9D9"/>
                  </a:solidFill>
                </a:endParaRPr>
              </a:p>
            </p:txBody>
          </p:sp>
        </p:grpSp>
        <p:sp>
          <p:nvSpPr>
            <p:cNvPr id="8" name="CURRICULUM TILE 1"/>
            <p:cNvSpPr/>
            <p:nvPr/>
          </p:nvSpPr>
          <p:spPr>
            <a:xfrm>
              <a:off x="533399" y="3333093"/>
              <a:ext cx="3081963" cy="4059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Strategic Planning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RRICULUM TILE 1"/>
            <p:cNvSpPr/>
            <p:nvPr/>
          </p:nvSpPr>
          <p:spPr>
            <a:xfrm>
              <a:off x="533399" y="3741093"/>
              <a:ext cx="3081963" cy="4059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Academic Outcomes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URRICULUM TILE 1"/>
            <p:cNvSpPr/>
            <p:nvPr/>
          </p:nvSpPr>
          <p:spPr>
            <a:xfrm>
              <a:off x="533399" y="4147021"/>
              <a:ext cx="3081963" cy="405929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Administrative Outcomes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CURRICULUM TILE 1"/>
          <p:cNvSpPr/>
          <p:nvPr/>
        </p:nvSpPr>
        <p:spPr>
          <a:xfrm>
            <a:off x="5867401" y="2143720"/>
            <a:ext cx="2997012" cy="4165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D9D9D9"/>
                </a:solidFill>
              </a:rPr>
              <a:t>Culture of Continuous Performance Improvement</a:t>
            </a:r>
            <a:endParaRPr lang="en-US" sz="2800" b="1" dirty="0">
              <a:solidFill>
                <a:srgbClr val="D9D9D9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28600" y="44624"/>
            <a:ext cx="8686800" cy="1009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900" dirty="0" smtClean="0">
                <a:solidFill>
                  <a:schemeClr val="tx1"/>
                </a:solidFill>
              </a:rPr>
              <a:t>Institutional Best Practice Approach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5120085" y="3429005"/>
            <a:ext cx="1142556" cy="106784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2836934" y="3429005"/>
            <a:ext cx="1142556" cy="106784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94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 of a Successful Approach </a:t>
            </a:r>
            <a:endParaRPr lang="en-US" dirty="0"/>
          </a:p>
        </p:txBody>
      </p:sp>
      <p:pic>
        <p:nvPicPr>
          <p:cNvPr id="9" name="Picture Placeholder 8" descr="6816361580_d289c0d00a_n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19" b="9219"/>
          <a:stretch>
            <a:fillRect/>
          </a:stretch>
        </p:blipFill>
        <p:spPr/>
      </p:pic>
      <p:pic>
        <p:nvPicPr>
          <p:cNvPr id="8" name="Picture Placeholder 7" descr="6962481947_12580aedbd_n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19" r="16719"/>
          <a:stretch/>
        </p:blipFill>
        <p:spPr/>
      </p:pic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03972712"/>
              </p:ext>
            </p:extLst>
          </p:nvPr>
        </p:nvGraphicFramePr>
        <p:xfrm>
          <a:off x="2619375" y="1540986"/>
          <a:ext cx="6296025" cy="467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067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cybersafe.com/images/Fotolia___frustrated_guy_and_report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236" y="4261189"/>
            <a:ext cx="3491669" cy="23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686800" cy="911194"/>
          </a:xfrm>
        </p:spPr>
        <p:txBody>
          <a:bodyPr/>
          <a:lstStyle/>
          <a:p>
            <a:r>
              <a:rPr lang="en-US" dirty="0" smtClean="0"/>
              <a:t>Improving – Rating, Ranking, </a:t>
            </a:r>
            <a:r>
              <a:rPr lang="en-US" dirty="0" err="1" smtClean="0"/>
              <a:t>Acreditation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28600" y="1540986"/>
            <a:ext cx="8841828" cy="3304282"/>
          </a:xfrm>
        </p:spPr>
        <p:txBody>
          <a:bodyPr/>
          <a:lstStyle/>
          <a:p>
            <a:r>
              <a:rPr lang="en-US" sz="2000" dirty="0" smtClean="0"/>
              <a:t>What ranking are we looking at?</a:t>
            </a:r>
          </a:p>
          <a:p>
            <a:r>
              <a:rPr lang="en-US" sz="2000" dirty="0" smtClean="0"/>
              <a:t>Which metrics are relevant?</a:t>
            </a:r>
          </a:p>
          <a:p>
            <a:r>
              <a:rPr lang="en-US" sz="2000" dirty="0" smtClean="0"/>
              <a:t>Establishing institutional imperatives?</a:t>
            </a:r>
          </a:p>
          <a:p>
            <a:r>
              <a:rPr lang="en-US" sz="2000" dirty="0" smtClean="0"/>
              <a:t>Setting goals and objectives?</a:t>
            </a:r>
          </a:p>
          <a:p>
            <a:r>
              <a:rPr lang="en-US" sz="2000" dirty="0" smtClean="0"/>
              <a:t>Complex systems and tools that are difficult to use</a:t>
            </a:r>
          </a:p>
          <a:p>
            <a:r>
              <a:rPr lang="en-US" sz="2000" dirty="0" smtClean="0"/>
              <a:t>Meetings arguing over the right data, not deciding what to do about it</a:t>
            </a:r>
          </a:p>
          <a:p>
            <a:r>
              <a:rPr lang="en-US" sz="2000" dirty="0" smtClean="0"/>
              <a:t>Hoarding vs. sharing information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57" y="4840229"/>
            <a:ext cx="23145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145" y="4840229"/>
            <a:ext cx="2799910" cy="104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://www.topuniversities.com/sites/qs.topuni/files/logo_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7560" y="1489667"/>
            <a:ext cx="3240210" cy="69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02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A2D7FA-C658-4D9D-BCA4-547684824CAC}" type="datetime1">
              <a:rPr lang="en-US" smtClean="0"/>
              <a:pPr/>
              <a:t>6/13/2014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23A4D5-ED90-46EA-AEBA-89262A007473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82313" y="1658946"/>
            <a:ext cx="4704492" cy="3970098"/>
            <a:chOff x="121023" y="-19050"/>
            <a:chExt cx="4704492" cy="3970098"/>
          </a:xfrm>
        </p:grpSpPr>
        <p:sp>
          <p:nvSpPr>
            <p:cNvPr id="27" name="Rectangle 26"/>
            <p:cNvSpPr/>
            <p:nvPr/>
          </p:nvSpPr>
          <p:spPr>
            <a:xfrm>
              <a:off x="533400" y="285750"/>
              <a:ext cx="4292115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 Bold" pitchFamily="34" charset="0"/>
                </a:rPr>
                <a:t>An institution that has good data and </a:t>
              </a:r>
              <a:r>
                <a:rPr lang="en-US" sz="3200" u="sng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 Bold" pitchFamily="34" charset="0"/>
                </a:rPr>
                <a:t>does nothing</a:t>
              </a:r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 Bold" pitchFamily="34" charset="0"/>
                </a:rPr>
                <a:t> with it has no advantage over an institution that has no data</a:t>
              </a:r>
              <a:r>
                <a:rPr lang="en-US" sz="3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 Bold" pitchFamily="34" charset="0"/>
                </a:rPr>
                <a:t>.</a:t>
              </a:r>
              <a:endPara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 Bold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1023" y="-19050"/>
              <a:ext cx="457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 Bold" pitchFamily="34" charset="0"/>
                </a:rPr>
                <a:t>“</a:t>
              </a:r>
              <a:endParaRPr lang="en-US" sz="88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 Bold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4146" y="2504498"/>
              <a:ext cx="559769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 Bold" pitchFamily="34" charset="0"/>
                </a:rPr>
                <a:t>”</a:t>
              </a:r>
              <a:endParaRPr lang="en-US" sz="88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 Bold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690" y="1451164"/>
            <a:ext cx="3409950" cy="4232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1" name="Group 30"/>
          <p:cNvGrpSpPr/>
          <p:nvPr/>
        </p:nvGrpSpPr>
        <p:grpSpPr>
          <a:xfrm>
            <a:off x="283591" y="1658952"/>
            <a:ext cx="4648200" cy="3450394"/>
            <a:chOff x="152400" y="-19050"/>
            <a:chExt cx="4648200" cy="3450394"/>
          </a:xfrm>
        </p:grpSpPr>
        <p:sp>
          <p:nvSpPr>
            <p:cNvPr id="32" name="Rectangle 31"/>
            <p:cNvSpPr/>
            <p:nvPr/>
          </p:nvSpPr>
          <p:spPr>
            <a:xfrm>
              <a:off x="508485" y="285750"/>
              <a:ext cx="4292115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 Bold" pitchFamily="34" charset="0"/>
                </a:rPr>
                <a:t>The man who does not read good books has no advantage over the man who can't read them.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2400" y="-19050"/>
              <a:ext cx="457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Arial Bold" pitchFamily="34" charset="0"/>
                </a:rPr>
                <a:t>“</a:t>
              </a:r>
              <a:endParaRPr lang="en-US" sz="88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 Bold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92290" y="1984794"/>
              <a:ext cx="559769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dirty="0" smtClean="0">
                  <a:solidFill>
                    <a:schemeClr val="accent2"/>
                  </a:solidFill>
                  <a:latin typeface="+mj-lt"/>
                  <a:cs typeface="Arial Bold" pitchFamily="34" charset="0"/>
                </a:rPr>
                <a:t>”</a:t>
              </a:r>
              <a:endParaRPr lang="en-US" sz="8800" dirty="0">
                <a:solidFill>
                  <a:schemeClr val="accent2"/>
                </a:solidFill>
                <a:latin typeface="+mj-lt"/>
                <a:cs typeface="Arial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448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7486573" y="2349622"/>
            <a:ext cx="1428828" cy="18742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327757" y="2828004"/>
            <a:ext cx="7230516" cy="360199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695307"/>
          </a:xfrm>
        </p:spPr>
        <p:txBody>
          <a:bodyPr/>
          <a:lstStyle/>
          <a:p>
            <a:r>
              <a:rPr lang="en-US" dirty="0" smtClean="0"/>
              <a:t>Turning Data &amp; Reports Into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59493" y="2774050"/>
            <a:ext cx="353086" cy="353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21738">
            <a:off x="5188393" y="2779802"/>
            <a:ext cx="341583" cy="341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47874">
            <a:off x="1320846" y="2761247"/>
            <a:ext cx="378692" cy="378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68856" y="2789274"/>
            <a:ext cx="322639" cy="322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469" y="2815021"/>
            <a:ext cx="271144" cy="271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8418" y="2804724"/>
            <a:ext cx="295735" cy="291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70108">
            <a:off x="6893429" y="2836531"/>
            <a:ext cx="228124" cy="228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83955">
            <a:off x="2473033" y="2822047"/>
            <a:ext cx="257093" cy="257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9006" y="2779802"/>
            <a:ext cx="341583" cy="3415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0375" y="2788509"/>
            <a:ext cx="324169" cy="324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1459" y="2796514"/>
            <a:ext cx="298054" cy="3081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64699" y="3249833"/>
            <a:ext cx="2614603" cy="471808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31908" y="2662482"/>
            <a:ext cx="1141344" cy="515916"/>
            <a:chOff x="7515688" y="4692490"/>
            <a:chExt cx="1141344" cy="515916"/>
          </a:xfrm>
        </p:grpSpPr>
        <p:grpSp>
          <p:nvGrpSpPr>
            <p:cNvPr id="29" name="Group 28"/>
            <p:cNvGrpSpPr/>
            <p:nvPr/>
          </p:nvGrpSpPr>
          <p:grpSpPr>
            <a:xfrm flipH="1">
              <a:off x="7543380" y="4692490"/>
              <a:ext cx="1096008" cy="515916"/>
              <a:chOff x="7670118" y="4692490"/>
              <a:chExt cx="1096008" cy="515916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alphaModFix/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937537" y="4838682"/>
                <a:ext cx="353086" cy="35308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2247874">
                <a:off x="8241188" y="4692490"/>
                <a:ext cx="378692" cy="378692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670118" y="4916668"/>
                <a:ext cx="295735" cy="291738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2408404">
                <a:off x="8571234" y="4698546"/>
                <a:ext cx="194892" cy="194892"/>
              </a:xfrm>
              <a:prstGeom prst="rect">
                <a:avLst/>
              </a:prstGeom>
            </p:spPr>
          </p:pic>
        </p:grpSp>
        <p:cxnSp>
          <p:nvCxnSpPr>
            <p:cNvPr id="30" name="Curved Connector 29"/>
            <p:cNvCxnSpPr/>
            <p:nvPr/>
          </p:nvCxnSpPr>
          <p:spPr>
            <a:xfrm rot="5400000" flipH="1" flipV="1">
              <a:off x="8476223" y="4970588"/>
              <a:ext cx="48239" cy="313378"/>
            </a:xfrm>
            <a:prstGeom prst="curvedConnector3">
              <a:avLst>
                <a:gd name="adj1" fmla="val -206735"/>
              </a:avLst>
            </a:prstGeom>
            <a:ln w="9525" cmpd="sng">
              <a:solidFill>
                <a:srgbClr val="404040">
                  <a:alpha val="50000"/>
                </a:srgbClr>
              </a:solidFill>
              <a:prstDash val="sysDash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/>
            <p:nvPr/>
          </p:nvCxnSpPr>
          <p:spPr>
            <a:xfrm rot="5400000">
              <a:off x="7611682" y="4618121"/>
              <a:ext cx="29949" cy="221937"/>
            </a:xfrm>
            <a:prstGeom prst="curvedConnector3">
              <a:avLst>
                <a:gd name="adj1" fmla="val -206735"/>
              </a:avLst>
            </a:prstGeom>
            <a:ln w="9525" cmpd="sng">
              <a:solidFill>
                <a:srgbClr val="404040">
                  <a:alpha val="50000"/>
                </a:srgbClr>
              </a:solidFill>
              <a:prstDash val="sysDash"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alphaModFix amt="33000"/>
          </a:blip>
          <a:stretch>
            <a:fillRect/>
          </a:stretch>
        </p:blipFill>
        <p:spPr>
          <a:xfrm>
            <a:off x="4368060" y="4095182"/>
            <a:ext cx="322639" cy="3226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alphaModFix amt="33000"/>
          </a:blip>
          <a:stretch>
            <a:fillRect/>
          </a:stretch>
        </p:blipFill>
        <p:spPr>
          <a:xfrm>
            <a:off x="3912645" y="4152009"/>
            <a:ext cx="341583" cy="34158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alphaModFix amt="33000"/>
          </a:blip>
          <a:stretch>
            <a:fillRect/>
          </a:stretch>
        </p:blipFill>
        <p:spPr>
          <a:xfrm>
            <a:off x="4835085" y="3875822"/>
            <a:ext cx="324169" cy="3241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alphaModFix amt="33000"/>
          </a:blip>
          <a:stretch>
            <a:fillRect/>
          </a:stretch>
        </p:blipFill>
        <p:spPr>
          <a:xfrm>
            <a:off x="4231326" y="3615463"/>
            <a:ext cx="298054" cy="308158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30562" y="2800355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DATA</a:t>
            </a:r>
            <a:endParaRPr lang="en-US" sz="1400" dirty="0"/>
          </a:p>
        </p:txBody>
      </p:sp>
      <p:sp>
        <p:nvSpPr>
          <p:cNvPr id="66" name="Rectangle 65"/>
          <p:cNvSpPr/>
          <p:nvPr/>
        </p:nvSpPr>
        <p:spPr>
          <a:xfrm>
            <a:off x="5797229" y="3337523"/>
            <a:ext cx="3011329" cy="486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0232" y="3337523"/>
            <a:ext cx="3011329" cy="486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/>
          <p:cNvSpPr/>
          <p:nvPr/>
        </p:nvSpPr>
        <p:spPr>
          <a:xfrm rot="5400000" flipH="1">
            <a:off x="4441722" y="1267011"/>
            <a:ext cx="260556" cy="2614603"/>
          </a:xfrm>
          <a:prstGeom prst="rightBrace">
            <a:avLst>
              <a:gd name="adj1" fmla="val 27201"/>
              <a:gd name="adj2" fmla="val 50000"/>
            </a:avLst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705679" y="5758257"/>
            <a:ext cx="5497299" cy="707886"/>
          </a:xfrm>
          <a:prstGeom prst="rect">
            <a:avLst/>
          </a:prstGeom>
          <a:noFill/>
        </p:spPr>
        <p:txBody>
          <a:bodyPr wrap="square" lIns="182880" rIns="182880" rtlCol="0" anchor="b">
            <a:spAutoFit/>
          </a:bodyPr>
          <a:lstStyle/>
          <a:p>
            <a:pPr algn="ctr"/>
            <a:r>
              <a:rPr lang="en-US" sz="2000" dirty="0" smtClean="0"/>
              <a:t>Inaction, Institutional Misalignment, Inefficient, Lack of Results</a:t>
            </a:r>
            <a:endParaRPr lang="en-US" sz="2000" dirty="0"/>
          </a:p>
        </p:txBody>
      </p:sp>
      <p:sp>
        <p:nvSpPr>
          <p:cNvPr id="70" name="Rectangle 69"/>
          <p:cNvSpPr/>
          <p:nvPr/>
        </p:nvSpPr>
        <p:spPr>
          <a:xfrm>
            <a:off x="2973419" y="4834721"/>
            <a:ext cx="3154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COMMON BLACKHOLE “Systems of Insight”</a:t>
            </a:r>
            <a:endParaRPr lang="en-US" sz="2000" b="1" dirty="0"/>
          </a:p>
        </p:txBody>
      </p:sp>
      <p:sp>
        <p:nvSpPr>
          <p:cNvPr id="71" name="Rectangle 70"/>
          <p:cNvSpPr/>
          <p:nvPr/>
        </p:nvSpPr>
        <p:spPr>
          <a:xfrm>
            <a:off x="7769525" y="3875822"/>
            <a:ext cx="862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ACTION</a:t>
            </a:r>
            <a:endParaRPr lang="en-US" sz="1400" dirty="0"/>
          </a:p>
        </p:txBody>
      </p:sp>
      <p:sp>
        <p:nvSpPr>
          <p:cNvPr id="73" name="Rectangle 72"/>
          <p:cNvSpPr/>
          <p:nvPr/>
        </p:nvSpPr>
        <p:spPr>
          <a:xfrm>
            <a:off x="2499070" y="1495286"/>
            <a:ext cx="416331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Institutional Performance</a:t>
            </a:r>
            <a:br>
              <a:rPr lang="en-US" sz="2800" dirty="0" smtClean="0"/>
            </a:br>
            <a:r>
              <a:rPr lang="en-US" sz="2800" dirty="0" smtClean="0"/>
              <a:t>Management</a:t>
            </a:r>
            <a:endParaRPr lang="en-US" sz="2800" dirty="0"/>
          </a:p>
        </p:txBody>
      </p:sp>
      <p:sp>
        <p:nvSpPr>
          <p:cNvPr id="37" name="Oval 36"/>
          <p:cNvSpPr/>
          <p:nvPr/>
        </p:nvSpPr>
        <p:spPr>
          <a:xfrm>
            <a:off x="666672" y="4365104"/>
            <a:ext cx="1687039" cy="1582799"/>
          </a:xfrm>
          <a:prstGeom prst="ellipse">
            <a:avLst/>
          </a:prstGeom>
          <a:solidFill>
            <a:schemeClr val="accent6">
              <a:alpha val="8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62642" y="4731715"/>
            <a:ext cx="128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Systems of Record</a:t>
            </a:r>
            <a:endParaRPr lang="en-GB" sz="1600" b="1" dirty="0"/>
          </a:p>
        </p:txBody>
      </p:sp>
      <p:sp>
        <p:nvSpPr>
          <p:cNvPr id="39" name="Oval 38"/>
          <p:cNvSpPr/>
          <p:nvPr/>
        </p:nvSpPr>
        <p:spPr>
          <a:xfrm>
            <a:off x="6607197" y="4385102"/>
            <a:ext cx="1687039" cy="1582799"/>
          </a:xfrm>
          <a:prstGeom prst="ellipse">
            <a:avLst/>
          </a:prstGeom>
          <a:solidFill>
            <a:schemeClr val="accent6">
              <a:alpha val="8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sp>
      <p:sp>
        <p:nvSpPr>
          <p:cNvPr id="40" name="TextBox 39"/>
          <p:cNvSpPr txBox="1"/>
          <p:nvPr/>
        </p:nvSpPr>
        <p:spPr>
          <a:xfrm>
            <a:off x="6737230" y="4751713"/>
            <a:ext cx="146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Systems of Engagement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805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0"/>
            <a:ext cx="8507413" cy="822960"/>
          </a:xfrm>
        </p:spPr>
        <p:txBody>
          <a:bodyPr/>
          <a:lstStyle/>
          <a:p>
            <a:r>
              <a:rPr lang="en-GB" b="1" dirty="0" smtClean="0"/>
              <a:t>Where is your Student Data Stored?</a:t>
            </a:r>
            <a:endParaRPr lang="en-GB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Manual filing system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In a spreadsheet or in manual records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We have a University database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for student records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8655734"/>
              </p:ext>
            </p:extLst>
          </p:nvPr>
        </p:nvGraphicFramePr>
        <p:xfrm>
          <a:off x="4567039" y="1628800"/>
          <a:ext cx="4572000" cy="5143500"/>
        </p:xfrm>
        <a:graphic>
          <a:graphicData uri="http://schemas.openxmlformats.org/presentationml/2006/ole">
            <p:oleObj spid="_x0000_s1026" name="Chart" r:id="rId5" imgW="4571989" imgH="5143584" progId="MSGraph.Chart.8">
              <p:embed followColorScheme="full"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223290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0"/>
            <a:ext cx="8507413" cy="822960"/>
          </a:xfrm>
        </p:spPr>
        <p:txBody>
          <a:bodyPr/>
          <a:lstStyle/>
          <a:p>
            <a:r>
              <a:rPr lang="en-GB" b="1" dirty="0" smtClean="0"/>
              <a:t>How do Students Register for Courses?</a:t>
            </a:r>
            <a:endParaRPr lang="en-GB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In a queue around the administrative building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On a mobile device or tablet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They don’t – there are no course choices</a:t>
            </a:r>
            <a:br>
              <a:rPr lang="en-GB" dirty="0" smtClean="0"/>
            </a:br>
            <a:r>
              <a:rPr lang="en-GB" dirty="0" smtClean="0"/>
              <a:t>to make – so we register them!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6104989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2050" name="Chart" r:id="rId6" imgW="4571989" imgH="5143584" progId="MSGraph.Chart.8">
              <p:embed followColorScheme="full"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16978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0"/>
            <a:ext cx="8507413" cy="822960"/>
          </a:xfrm>
        </p:spPr>
        <p:txBody>
          <a:bodyPr/>
          <a:lstStyle/>
          <a:p>
            <a:r>
              <a:rPr lang="en-GB" b="1" dirty="0" smtClean="0"/>
              <a:t>How Many Students are Enrolled?</a:t>
            </a:r>
            <a:endParaRPr lang="en-GB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A large number I believe but my </a:t>
            </a:r>
            <a:br>
              <a:rPr lang="en-GB" dirty="0" smtClean="0"/>
            </a:br>
            <a:r>
              <a:rPr lang="en-GB" dirty="0" smtClean="0"/>
              <a:t>reports never have consistent data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That depends on who is asking!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Let’s get the students to raise</a:t>
            </a:r>
            <a:br>
              <a:rPr lang="en-GB" dirty="0" smtClean="0"/>
            </a:br>
            <a:r>
              <a:rPr lang="en-GB" dirty="0" smtClean="0"/>
              <a:t> their hands?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2068851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3074" name="Chart" r:id="rId5" imgW="4571989" imgH="5143584" progId="MSGraph.Chart.8">
              <p:embed followColorScheme="full"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7563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0"/>
            <a:ext cx="8507413" cy="822960"/>
          </a:xfrm>
        </p:spPr>
        <p:txBody>
          <a:bodyPr/>
          <a:lstStyle/>
          <a:p>
            <a:r>
              <a:rPr lang="en-GB" b="1" dirty="0" smtClean="0"/>
              <a:t>Should Libya Build Data Centres in all Universities?</a:t>
            </a:r>
            <a:endParaRPr lang="en-GB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sz="1800" dirty="0" smtClean="0"/>
              <a:t>Yes - I’d like to see the stuff I am buying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1800" dirty="0" smtClean="0"/>
              <a:t>No – let’s build a major facility and share it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1800" dirty="0" smtClean="0"/>
              <a:t>No – let’s use something already </a:t>
            </a:r>
            <a:br>
              <a:rPr lang="en-GB" sz="1800" dirty="0" smtClean="0"/>
            </a:br>
            <a:r>
              <a:rPr lang="en-GB" sz="1800" dirty="0" smtClean="0"/>
              <a:t>existing outside the country</a:t>
            </a:r>
            <a:endParaRPr lang="en-GB" sz="1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21753756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4098" name="Chart" r:id="rId5" imgW="4571989" imgH="5143584" progId="MSGraph.Chart.8">
              <p:embed followColorScheme="full"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39154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67544" y="0"/>
            <a:ext cx="8507413" cy="822960"/>
          </a:xfrm>
        </p:spPr>
        <p:txBody>
          <a:bodyPr/>
          <a:lstStyle/>
          <a:p>
            <a:r>
              <a:rPr lang="en-GB" b="1" dirty="0" smtClean="0"/>
              <a:t>Does the University have the Capability to Implement new Systems?</a:t>
            </a:r>
            <a:endParaRPr lang="en-GB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7544" y="1484784"/>
            <a:ext cx="8507413" cy="4887426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Yes – we have done this </a:t>
            </a:r>
            <a:br>
              <a:rPr lang="en-GB" dirty="0" smtClean="0"/>
            </a:br>
            <a:r>
              <a:rPr lang="en-GB" dirty="0" smtClean="0"/>
              <a:t>before and are ready to go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Yes – but our people need coaching, </a:t>
            </a:r>
            <a:br>
              <a:rPr lang="en-GB" dirty="0" smtClean="0"/>
            </a:br>
            <a:r>
              <a:rPr lang="en-GB" dirty="0" smtClean="0"/>
              <a:t>training &amp; guidance</a:t>
            </a:r>
          </a:p>
          <a:p>
            <a:pPr marL="742950" indent="-742950">
              <a:buFont typeface="+mj-lt"/>
              <a:buAutoNum type="alphaUcPeriod"/>
            </a:pPr>
            <a:r>
              <a:rPr lang="en-GB" dirty="0" smtClean="0"/>
              <a:t>No – we do not have an organisational</a:t>
            </a:r>
            <a:br>
              <a:rPr lang="en-GB" dirty="0" smtClean="0"/>
            </a:br>
            <a:r>
              <a:rPr lang="en-GB" dirty="0" smtClean="0"/>
              <a:t>capacity for projects at all</a:t>
            </a:r>
            <a:endParaRPr lang="en-GB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4179343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presentationml/2006/ole">
            <p:oleObj spid="_x0000_s5122" name="Chart" r:id="rId5" imgW="4571989" imgH="5143584" progId="MSGraph.Chart.8">
              <p:embed followColorScheme="full"/>
            </p:oleObj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xmlns="" val="7563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A6F2B8AB367C49229A1CE4E2B02A84BE&lt;/guid&gt;&#10;        &lt;description /&gt;&#10;        &lt;date&gt;6/6/2014 9:12:56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28678E3428C4B5A92AF74139EF455E1&lt;/guid&gt;&#10;            &lt;repollguid&gt;55C9506799524290B8530A0624FAC47B&lt;/repollguid&gt;&#10;            &lt;sourceid&gt;47D8045DC4A24AAF87BB823F928C3F4A&lt;/sourceid&gt;&#10;            &lt;questiontext&gt;Does the University have the Capability to Implement new System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3A73429111B45E59B4E2E320426C61F&lt;/guid&gt;&#10;                    &lt;answertext&gt;Yes – we have done this before and are ready to go&lt;/answertext&gt;&#10;                    &lt;valuetype&gt;0&lt;/valuetype&gt;&#10;                &lt;/answer&gt;&#10;                &lt;answer&gt;&#10;                    &lt;guid&gt;995CCD6156E645A582477A9CCEA37F13&lt;/guid&gt;&#10;                    &lt;answertext&gt;Yes – but our people need coaching, training &amp;amp; guidance&lt;/answertext&gt;&#10;                    &lt;valuetype&gt;0&lt;/valuetype&gt;&#10;                &lt;/answer&gt;&#10;                &lt;answer&gt;&#10;                    &lt;guid&gt;8FE84ABDE23D4DFBB8B6F6E53141EBC5&lt;/guid&gt;&#10;                    &lt;answertext&gt;No – we do not have an organisationalcapacity for projects at all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AC6776D93E343398B5B96D18E89F865&lt;/guid&gt;&#10;        &lt;description /&gt;&#10;        &lt;date&gt;6/6/2014 9:12:54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47A6408766342BE99816B2F51A0B531&lt;/guid&gt;&#10;            &lt;repollguid&gt;7123F512FE894C99844568EDA48FB529&lt;/repollguid&gt;&#10;            &lt;sourceid&gt;A1D5E205681040F7B25B9A3C1DCFFD54&lt;/sourceid&gt;&#10;            &lt;questiontext&gt;Do we need a Libyan Enrolment Proces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3AE2CC03B534C9C8C2A77F1B8B4F766&lt;/guid&gt;&#10;                    &lt;answertext&gt;Yes – we are unique &amp;amp; only a tailored process will work&lt;/answertext&gt;&#10;                    &lt;valuetype&gt;0&lt;/valuetype&gt;&#10;                &lt;/answer&gt;&#10;                &lt;answer&gt;&#10;                    &lt;guid&gt;051B081CC3FD4CE8B14B27B8D699830C&lt;/guid&gt;&#10;                    &lt;answertext&gt;No – we can use an establishedbest practice from elsewhere&lt;/answertext&gt;&#10;                    &lt;valuetype&gt;0&lt;/valuetype&gt;&#10;                &lt;/answer&gt;&#10;                &lt;answer&gt;&#10;                    &lt;guid&gt;AB3999B9F6B14E57BF95DCA78F74095B&lt;/guid&gt;&#10;                    &lt;answertext&gt;What do you mean by anenrolment process?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036D14E3E4A4FD781704BBB221247D0&lt;/guid&gt;&#10;        &lt;description /&gt;&#10;        &lt;date&gt;6/6/2014 9:13:0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4A5158607E84E4BA33FCA63DB6B9F61&lt;/guid&gt;&#10;            &lt;repollguid&gt;942472450775406B84938824A662A95C&lt;/repollguid&gt;&#10;            &lt;sourceid&gt;34D9DA8686F94AE2A0F47E477FB29CE5&lt;/sourceid&gt;&#10;            &lt;questiontext&gt;Where is your Student Data Stored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64F01A71EEA4DE0852CD51D40EEA007&lt;/guid&gt;&#10;                    &lt;answertext&gt;Manual filing system&lt;/answertext&gt;&#10;                    &lt;valuetype&gt;0&lt;/valuetype&gt;&#10;                &lt;/answer&gt;&#10;                &lt;answer&gt;&#10;                    &lt;guid&gt;29D220FC0B814688B85B7CFAD58C814C&lt;/guid&gt;&#10;                    &lt;answertext&gt;In a spreadsheet or in manual records&lt;/answertext&gt;&#10;                    &lt;valuetype&gt;0&lt;/valuetype&gt;&#10;                &lt;/answer&gt;&#10;                &lt;answer&gt;&#10;                    &lt;guid&gt;4551F0DFAAA941C48D4E6E9C07B05847&lt;/guid&gt;&#10;                    &lt;answertext&gt;We have a University database for student records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49607000C7641168DE6850E4DA57B64&lt;/guid&gt;&#10;        &lt;description /&gt;&#10;        &lt;date&gt;6/6/2014 9:13:00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988D97B15E2471AA4AEA7B2895E46DF&lt;/guid&gt;&#10;            &lt;repollguid&gt;3D52CAC27DEA43F1A7582AC00DAFECA9&lt;/repollguid&gt;&#10;            &lt;sourceid&gt;A7DAED9A7A0D43498480B0A17414DBA2&lt;/sourceid&gt;&#10;            &lt;questiontext&gt;How do Students Register for Course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60922621B8F74C2CB71F1C3C3B15F88D&lt;/guid&gt;&#10;                    &lt;answertext&gt;In a queue around the administrative building&lt;/answertext&gt;&#10;                    &lt;valuetype&gt;0&lt;/valuetype&gt;&#10;                &lt;/answer&gt;&#10;                &lt;answer&gt;&#10;                    &lt;guid&gt;FA4C702ADA1649E2833F1C4072A3CCC1&lt;/guid&gt;&#10;                    &lt;answertext&gt;On a mobile device or tablet&lt;/answertext&gt;&#10;                    &lt;valuetype&gt;0&lt;/valuetype&gt;&#10;                &lt;/answer&gt;&#10;                &lt;answer&gt;&#10;                    &lt;guid&gt;2A0576554F8B4F76828919F89CD3E047&lt;/guid&gt;&#10;                    &lt;answertext&gt;They don’t – there are no course choicesto make – so we register them!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1768400081841F4A2ABAD6AADCDB908&lt;/guid&gt;&#10;        &lt;description /&gt;&#10;        &lt;date&gt;6/6/2014 9:12:59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276F85ADE754036890E1A79C05D172F&lt;/guid&gt;&#10;            &lt;repollguid&gt;68DB168DBD4B47648E90F7BB350DA2E9&lt;/repollguid&gt;&#10;            &lt;sourceid&gt;D7615DCBD5694432935456709345A674&lt;/sourceid&gt;&#10;            &lt;questiontext&gt;How Many Students are Enrolled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9C1809336E64CE092C5A9AF90DD7010&lt;/guid&gt;&#10;                    &lt;answertext&gt;A large number I believe but my reports never have consistent data&lt;/answertext&gt;&#10;                    &lt;valuetype&gt;0&lt;/valuetype&gt;&#10;                &lt;/answer&gt;&#10;                &lt;answer&gt;&#10;                    &lt;guid&gt;5DFFBFA67EE6436DB45FBDF7DDCD4F94&lt;/guid&gt;&#10;                    &lt;answertext&gt;That depends on who is asking!&lt;/answertext&gt;&#10;                    &lt;valuetype&gt;0&lt;/valuetype&gt;&#10;                &lt;/answer&gt;&#10;                &lt;answer&gt;&#10;                    &lt;guid&gt;4AC8B0D5BC1842A1BD589AFA37C451BC&lt;/guid&gt;&#10;                    &lt;answertext&gt;Let’s get the students to raise their hands?&lt;/answertext&gt;&#10;                    &lt;valuetype&gt;0&lt;/valuetype&gt;&#10;                &lt;/answer&gt;&#10;            &lt;/answers&gt;&#10;        &lt;/multichoice&gt;&#10;    &lt;/questions&gt;&#10;&lt;/questionlist&gt;"/>
  <p:tag name="LIVECHARTING" val="False"/>
  <p:tag name="AUTOOPENPOLL" val="True"/>
  <p:tag name="AUTOFORMATCHART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AUTOOPENPOLL" val="True"/>
  <p:tag name="AUTOFORMATCHART" val="True"/>
  <p:tag name="TPQUESTIONXML" val="﻿&lt;?xml version=&quot;1.0&quot; encoding=&quot;utf-8&quot;?&gt;&#10;&lt;questionlist&gt;&#10;    &lt;properties&gt;&#10;        &lt;guid&gt;A563BFD360C74AC99496579DF5E559CA&lt;/guid&gt;&#10;        &lt;description /&gt;&#10;        &lt;date&gt;6/6/2014 9:12:57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1B247607BF143A08E5590E058C6B093&lt;/guid&gt;&#10;            &lt;repollguid&gt;E375B8165D33452590112F7885677F5D&lt;/repollguid&gt;&#10;            &lt;sourceid&gt;52F95F7A1A7B4D5C9B597B4791E44AEE&lt;/sourceid&gt;&#10;            &lt;questiontext&gt;Should Libya Build Data Centres in all Universities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70CCD7DD010E47F1B1BED4505828A5EB&lt;/guid&gt;&#10;                    &lt;answertext&gt;Yes - I’d like to see the stuff I am buying&lt;/answertext&gt;&#10;                    &lt;valuetype&gt;0&lt;/valuetype&gt;&#10;                &lt;/answer&gt;&#10;                &lt;answer&gt;&#10;                    &lt;guid&gt;8E6CB392FB0544E2B9973287E1D2E255&lt;/guid&gt;&#10;                    &lt;answertext&gt;No – let’s build a major facility and share it&lt;/answertext&gt;&#10;                    &lt;valuetype&gt;0&lt;/valuetype&gt;&#10;                &lt;/answer&gt;&#10;                &lt;answer&gt;&#10;                    &lt;guid&gt;3A681A8E23294715B9D62E1949F61AA9&lt;/guid&gt;&#10;                    &lt;answertext&gt;No – let’s use something already existing outside the country&lt;/answertext&gt;&#10;                    &lt;valuetype&gt;0&lt;/valuetype&gt;&#10;                &lt;/answer&gt;&#10;            &lt;/answers&gt;&#10;        &lt;/multichoice&gt;&#10;    &lt;/questions&gt;&#10;&lt;/questionlis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N - Ellucian PowerPoint Template 2014 Final (03)">
  <a:themeElements>
    <a:clrScheme name="Ellucian 2014">
      <a:dk1>
        <a:srgbClr val="000000"/>
      </a:dk1>
      <a:lt1>
        <a:sysClr val="window" lastClr="FFFFFF"/>
      </a:lt1>
      <a:dk2>
        <a:srgbClr val="6D6E71"/>
      </a:dk2>
      <a:lt2>
        <a:srgbClr val="D5D6D8"/>
      </a:lt2>
      <a:accent1>
        <a:srgbClr val="812064"/>
      </a:accent1>
      <a:accent2>
        <a:srgbClr val="BB1E79"/>
      </a:accent2>
      <a:accent3>
        <a:srgbClr val="CA392C"/>
      </a:accent3>
      <a:accent4>
        <a:srgbClr val="F68D1F"/>
      </a:accent4>
      <a:accent5>
        <a:srgbClr val="404041"/>
      </a:accent5>
      <a:accent6>
        <a:srgbClr val="4F2361"/>
      </a:accent6>
      <a:hlink>
        <a:srgbClr val="4F54A4"/>
      </a:hlink>
      <a:folHlink>
        <a:srgbClr val="007662"/>
      </a:folHlink>
    </a:clrScheme>
    <a:fontScheme name="Elluci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486</Words>
  <Application>Microsoft Office PowerPoint</Application>
  <PresentationFormat>On-screen Show (4:3)</PresentationFormat>
  <Paragraphs>101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IDN - Ellucian PowerPoint Template 2014 Final (03)</vt:lpstr>
      <vt:lpstr>Chart</vt:lpstr>
      <vt:lpstr>Libya Higher Education Forum A vision for new systems</vt:lpstr>
      <vt:lpstr>Improving – Rating, Ranking, Acreditation</vt:lpstr>
      <vt:lpstr> </vt:lpstr>
      <vt:lpstr>Turning Data &amp; Reports Into Action</vt:lpstr>
      <vt:lpstr>Where is your Student Data Stored?</vt:lpstr>
      <vt:lpstr>How do Students Register for Courses?</vt:lpstr>
      <vt:lpstr>How Many Students are Enrolled?</vt:lpstr>
      <vt:lpstr>Should Libya Build Data Centres in all Universities?</vt:lpstr>
      <vt:lpstr>Does the University have the Capability to Implement new Systems?</vt:lpstr>
      <vt:lpstr>Do we need a Libyan Enrolment Process?</vt:lpstr>
      <vt:lpstr>Turning Data &amp; Reports Into Action</vt:lpstr>
      <vt:lpstr>Slide 12</vt:lpstr>
      <vt:lpstr>Slide 13</vt:lpstr>
      <vt:lpstr>Ellucian Approach to the Challenge (IPM) </vt:lpstr>
      <vt:lpstr>Slide 15</vt:lpstr>
      <vt:lpstr>Key Components of a Successful Approach </vt:lpstr>
    </vt:vector>
  </TitlesOfParts>
  <Company>Ellucian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Degaetano, Nicola</dc:creator>
  <cp:lastModifiedBy>user</cp:lastModifiedBy>
  <cp:revision>28</cp:revision>
  <dcterms:created xsi:type="dcterms:W3CDTF">2014-05-27T05:34:36Z</dcterms:created>
  <dcterms:modified xsi:type="dcterms:W3CDTF">2014-06-13T00:43:48Z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